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notesMasterIdLst>
    <p:notesMasterId r:id="rId15"/>
  </p:notesMasterIdLst>
  <p:handoutMasterIdLst>
    <p:handoutMasterId r:id="rId16"/>
  </p:handoutMasterIdLst>
  <p:sldIdLst>
    <p:sldId id="256" r:id="rId2"/>
    <p:sldId id="260" r:id="rId3"/>
    <p:sldId id="264" r:id="rId4"/>
    <p:sldId id="257" r:id="rId5"/>
    <p:sldId id="259" r:id="rId6"/>
    <p:sldId id="258" r:id="rId7"/>
    <p:sldId id="261" r:id="rId8"/>
    <p:sldId id="262" r:id="rId9"/>
    <p:sldId id="265" r:id="rId10"/>
    <p:sldId id="267" r:id="rId11"/>
    <p:sldId id="266" r:id="rId12"/>
    <p:sldId id="263" r:id="rId13"/>
    <p:sldId id="268"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2" d="100"/>
          <a:sy n="82" d="100"/>
        </p:scale>
        <p:origin x="72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287A6A9A-C146-4BAA-8FF0-80D965310BCF}" type="datetimeFigureOut">
              <a:rPr lang="en-GB" smtClean="0"/>
              <a:t>29/09/2025</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DD4402D6-6BF7-4926-A865-718607073BB0}" type="slidenum">
              <a:rPr lang="en-GB" smtClean="0"/>
              <a:t>‹#›</a:t>
            </a:fld>
            <a:endParaRPr lang="en-GB"/>
          </a:p>
        </p:txBody>
      </p:sp>
    </p:spTree>
    <p:extLst>
      <p:ext uri="{BB962C8B-B14F-4D97-AF65-F5344CB8AC3E}">
        <p14:creationId xmlns:p14="http://schemas.microsoft.com/office/powerpoint/2010/main" val="1787520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4957921-6920-4B83-914F-73B60CE1CD09}" type="datetimeFigureOut">
              <a:rPr lang="en-GB" smtClean="0"/>
              <a:t>29/09/2025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00C8CF5-BBBC-4553-8824-00567EFD9823}" type="slidenum">
              <a:rPr lang="en-GB" smtClean="0"/>
              <a:t>‹#›</a:t>
            </a:fld>
            <a:endParaRPr lang="en-GB"/>
          </a:p>
        </p:txBody>
      </p:sp>
    </p:spTree>
    <p:extLst>
      <p:ext uri="{BB962C8B-B14F-4D97-AF65-F5344CB8AC3E}">
        <p14:creationId xmlns:p14="http://schemas.microsoft.com/office/powerpoint/2010/main" val="2616090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0C8CF5-BBBC-4553-8824-00567EFD9823}" type="slidenum">
              <a:rPr lang="en-GB" smtClean="0"/>
              <a:t>1</a:t>
            </a:fld>
            <a:endParaRPr lang="en-GB"/>
          </a:p>
        </p:txBody>
      </p:sp>
    </p:spTree>
    <p:extLst>
      <p:ext uri="{BB962C8B-B14F-4D97-AF65-F5344CB8AC3E}">
        <p14:creationId xmlns:p14="http://schemas.microsoft.com/office/powerpoint/2010/main" val="11748108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0C8CF5-BBBC-4553-8824-00567EFD9823}" type="slidenum">
              <a:rPr lang="en-GB" smtClean="0"/>
              <a:t>10</a:t>
            </a:fld>
            <a:endParaRPr lang="en-GB"/>
          </a:p>
        </p:txBody>
      </p:sp>
    </p:spTree>
    <p:extLst>
      <p:ext uri="{BB962C8B-B14F-4D97-AF65-F5344CB8AC3E}">
        <p14:creationId xmlns:p14="http://schemas.microsoft.com/office/powerpoint/2010/main" val="34343093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0C8CF5-BBBC-4553-8824-00567EFD9823}" type="slidenum">
              <a:rPr lang="en-GB" smtClean="0"/>
              <a:t>11</a:t>
            </a:fld>
            <a:endParaRPr lang="en-GB"/>
          </a:p>
        </p:txBody>
      </p:sp>
    </p:spTree>
    <p:extLst>
      <p:ext uri="{BB962C8B-B14F-4D97-AF65-F5344CB8AC3E}">
        <p14:creationId xmlns:p14="http://schemas.microsoft.com/office/powerpoint/2010/main" val="13876064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0C8CF5-BBBC-4553-8824-00567EFD9823}" type="slidenum">
              <a:rPr lang="en-GB" smtClean="0"/>
              <a:t>12</a:t>
            </a:fld>
            <a:endParaRPr lang="en-GB"/>
          </a:p>
        </p:txBody>
      </p:sp>
    </p:spTree>
    <p:extLst>
      <p:ext uri="{BB962C8B-B14F-4D97-AF65-F5344CB8AC3E}">
        <p14:creationId xmlns:p14="http://schemas.microsoft.com/office/powerpoint/2010/main" val="657298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0C8CF5-BBBC-4553-8824-00567EFD9823}" type="slidenum">
              <a:rPr lang="en-GB" smtClean="0"/>
              <a:t>2</a:t>
            </a:fld>
            <a:endParaRPr lang="en-GB"/>
          </a:p>
        </p:txBody>
      </p:sp>
    </p:spTree>
    <p:extLst>
      <p:ext uri="{BB962C8B-B14F-4D97-AF65-F5344CB8AC3E}">
        <p14:creationId xmlns:p14="http://schemas.microsoft.com/office/powerpoint/2010/main" val="3818362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0C8CF5-BBBC-4553-8824-00567EFD9823}" type="slidenum">
              <a:rPr lang="en-GB" smtClean="0"/>
              <a:t>3</a:t>
            </a:fld>
            <a:endParaRPr lang="en-GB"/>
          </a:p>
        </p:txBody>
      </p:sp>
    </p:spTree>
    <p:extLst>
      <p:ext uri="{BB962C8B-B14F-4D97-AF65-F5344CB8AC3E}">
        <p14:creationId xmlns:p14="http://schemas.microsoft.com/office/powerpoint/2010/main" val="3939947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0C8CF5-BBBC-4553-8824-00567EFD9823}" type="slidenum">
              <a:rPr lang="en-GB" smtClean="0"/>
              <a:t>4</a:t>
            </a:fld>
            <a:endParaRPr lang="en-GB"/>
          </a:p>
        </p:txBody>
      </p:sp>
    </p:spTree>
    <p:extLst>
      <p:ext uri="{BB962C8B-B14F-4D97-AF65-F5344CB8AC3E}">
        <p14:creationId xmlns:p14="http://schemas.microsoft.com/office/powerpoint/2010/main" val="25156080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0C8CF5-BBBC-4553-8824-00567EFD9823}" type="slidenum">
              <a:rPr lang="en-GB" smtClean="0"/>
              <a:t>5</a:t>
            </a:fld>
            <a:endParaRPr lang="en-GB"/>
          </a:p>
        </p:txBody>
      </p:sp>
    </p:spTree>
    <p:extLst>
      <p:ext uri="{BB962C8B-B14F-4D97-AF65-F5344CB8AC3E}">
        <p14:creationId xmlns:p14="http://schemas.microsoft.com/office/powerpoint/2010/main" val="288100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0C8CF5-BBBC-4553-8824-00567EFD9823}" type="slidenum">
              <a:rPr lang="en-GB" smtClean="0"/>
              <a:t>6</a:t>
            </a:fld>
            <a:endParaRPr lang="en-GB"/>
          </a:p>
        </p:txBody>
      </p:sp>
    </p:spTree>
    <p:extLst>
      <p:ext uri="{BB962C8B-B14F-4D97-AF65-F5344CB8AC3E}">
        <p14:creationId xmlns:p14="http://schemas.microsoft.com/office/powerpoint/2010/main" val="23686333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0C8CF5-BBBC-4553-8824-00567EFD9823}" type="slidenum">
              <a:rPr lang="en-GB" smtClean="0"/>
              <a:t>7</a:t>
            </a:fld>
            <a:endParaRPr lang="en-GB"/>
          </a:p>
        </p:txBody>
      </p:sp>
    </p:spTree>
    <p:extLst>
      <p:ext uri="{BB962C8B-B14F-4D97-AF65-F5344CB8AC3E}">
        <p14:creationId xmlns:p14="http://schemas.microsoft.com/office/powerpoint/2010/main" val="25541012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0C8CF5-BBBC-4553-8824-00567EFD9823}" type="slidenum">
              <a:rPr lang="en-GB" smtClean="0"/>
              <a:t>8</a:t>
            </a:fld>
            <a:endParaRPr lang="en-GB"/>
          </a:p>
        </p:txBody>
      </p:sp>
    </p:spTree>
    <p:extLst>
      <p:ext uri="{BB962C8B-B14F-4D97-AF65-F5344CB8AC3E}">
        <p14:creationId xmlns:p14="http://schemas.microsoft.com/office/powerpoint/2010/main" val="13949755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0C8CF5-BBBC-4553-8824-00567EFD9823}" type="slidenum">
              <a:rPr lang="en-GB" smtClean="0"/>
              <a:t>9</a:t>
            </a:fld>
            <a:endParaRPr lang="en-GB"/>
          </a:p>
        </p:txBody>
      </p:sp>
    </p:spTree>
    <p:extLst>
      <p:ext uri="{BB962C8B-B14F-4D97-AF65-F5344CB8AC3E}">
        <p14:creationId xmlns:p14="http://schemas.microsoft.com/office/powerpoint/2010/main" val="3151470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119CA81-5E3D-42B5-9054-6A3073364C8D}"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5A7E67-6AFE-4DDF-8102-2E7E3BA2A7CB}" type="slidenum">
              <a:rPr lang="en-GB" smtClean="0"/>
              <a:t>‹#›</a:t>
            </a:fld>
            <a:endParaRPr lang="en-GB"/>
          </a:p>
        </p:txBody>
      </p:sp>
    </p:spTree>
    <p:extLst>
      <p:ext uri="{BB962C8B-B14F-4D97-AF65-F5344CB8AC3E}">
        <p14:creationId xmlns:p14="http://schemas.microsoft.com/office/powerpoint/2010/main" val="4258581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119CA81-5E3D-42B5-9054-6A3073364C8D}"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5A7E67-6AFE-4DDF-8102-2E7E3BA2A7CB}" type="slidenum">
              <a:rPr lang="en-GB" smtClean="0"/>
              <a:t>‹#›</a:t>
            </a:fld>
            <a:endParaRPr lang="en-GB"/>
          </a:p>
        </p:txBody>
      </p:sp>
    </p:spTree>
    <p:extLst>
      <p:ext uri="{BB962C8B-B14F-4D97-AF65-F5344CB8AC3E}">
        <p14:creationId xmlns:p14="http://schemas.microsoft.com/office/powerpoint/2010/main" val="2480065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119CA81-5E3D-42B5-9054-6A3073364C8D}"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5A7E67-6AFE-4DDF-8102-2E7E3BA2A7CB}"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1989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119CA81-5E3D-42B5-9054-6A3073364C8D}"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5A7E67-6AFE-4DDF-8102-2E7E3BA2A7CB}" type="slidenum">
              <a:rPr lang="en-GB" smtClean="0"/>
              <a:t>‹#›</a:t>
            </a:fld>
            <a:endParaRPr lang="en-GB"/>
          </a:p>
        </p:txBody>
      </p:sp>
    </p:spTree>
    <p:extLst>
      <p:ext uri="{BB962C8B-B14F-4D97-AF65-F5344CB8AC3E}">
        <p14:creationId xmlns:p14="http://schemas.microsoft.com/office/powerpoint/2010/main" val="3845963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119CA81-5E3D-42B5-9054-6A3073364C8D}"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5A7E67-6AFE-4DDF-8102-2E7E3BA2A7CB}"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47333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119CA81-5E3D-42B5-9054-6A3073364C8D}"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5A7E67-6AFE-4DDF-8102-2E7E3BA2A7CB}" type="slidenum">
              <a:rPr lang="en-GB" smtClean="0"/>
              <a:t>‹#›</a:t>
            </a:fld>
            <a:endParaRPr lang="en-GB"/>
          </a:p>
        </p:txBody>
      </p:sp>
    </p:spTree>
    <p:extLst>
      <p:ext uri="{BB962C8B-B14F-4D97-AF65-F5344CB8AC3E}">
        <p14:creationId xmlns:p14="http://schemas.microsoft.com/office/powerpoint/2010/main" val="2792635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119CA81-5E3D-42B5-9054-6A3073364C8D}"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5A7E67-6AFE-4DDF-8102-2E7E3BA2A7CB}" type="slidenum">
              <a:rPr lang="en-GB" smtClean="0"/>
              <a:t>‹#›</a:t>
            </a:fld>
            <a:endParaRPr lang="en-GB"/>
          </a:p>
        </p:txBody>
      </p:sp>
    </p:spTree>
    <p:extLst>
      <p:ext uri="{BB962C8B-B14F-4D97-AF65-F5344CB8AC3E}">
        <p14:creationId xmlns:p14="http://schemas.microsoft.com/office/powerpoint/2010/main" val="38070882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119CA81-5E3D-42B5-9054-6A3073364C8D}"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5A7E67-6AFE-4DDF-8102-2E7E3BA2A7CB}" type="slidenum">
              <a:rPr lang="en-GB" smtClean="0"/>
              <a:t>‹#›</a:t>
            </a:fld>
            <a:endParaRPr lang="en-GB"/>
          </a:p>
        </p:txBody>
      </p:sp>
    </p:spTree>
    <p:extLst>
      <p:ext uri="{BB962C8B-B14F-4D97-AF65-F5344CB8AC3E}">
        <p14:creationId xmlns:p14="http://schemas.microsoft.com/office/powerpoint/2010/main" val="4222955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119CA81-5E3D-42B5-9054-6A3073364C8D}"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5A7E67-6AFE-4DDF-8102-2E7E3BA2A7CB}" type="slidenum">
              <a:rPr lang="en-GB" smtClean="0"/>
              <a:t>‹#›</a:t>
            </a:fld>
            <a:endParaRPr lang="en-GB"/>
          </a:p>
        </p:txBody>
      </p:sp>
    </p:spTree>
    <p:extLst>
      <p:ext uri="{BB962C8B-B14F-4D97-AF65-F5344CB8AC3E}">
        <p14:creationId xmlns:p14="http://schemas.microsoft.com/office/powerpoint/2010/main" val="1145985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119CA81-5E3D-42B5-9054-6A3073364C8D}"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5A7E67-6AFE-4DDF-8102-2E7E3BA2A7CB}" type="slidenum">
              <a:rPr lang="en-GB" smtClean="0"/>
              <a:t>‹#›</a:t>
            </a:fld>
            <a:endParaRPr lang="en-GB"/>
          </a:p>
        </p:txBody>
      </p:sp>
    </p:spTree>
    <p:extLst>
      <p:ext uri="{BB962C8B-B14F-4D97-AF65-F5344CB8AC3E}">
        <p14:creationId xmlns:p14="http://schemas.microsoft.com/office/powerpoint/2010/main" val="205327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119CA81-5E3D-42B5-9054-6A3073364C8D}" type="datetimeFigureOut">
              <a:rPr lang="en-GB" smtClean="0"/>
              <a:t>29/09/2025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5A7E67-6AFE-4DDF-8102-2E7E3BA2A7CB}" type="slidenum">
              <a:rPr lang="en-GB" smtClean="0"/>
              <a:t>‹#›</a:t>
            </a:fld>
            <a:endParaRPr lang="en-GB"/>
          </a:p>
        </p:txBody>
      </p:sp>
    </p:spTree>
    <p:extLst>
      <p:ext uri="{BB962C8B-B14F-4D97-AF65-F5344CB8AC3E}">
        <p14:creationId xmlns:p14="http://schemas.microsoft.com/office/powerpoint/2010/main" val="3901913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119CA81-5E3D-42B5-9054-6A3073364C8D}" type="datetimeFigureOut">
              <a:rPr lang="en-GB" smtClean="0"/>
              <a:t>29/09/2025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F5A7E67-6AFE-4DDF-8102-2E7E3BA2A7CB}" type="slidenum">
              <a:rPr lang="en-GB" smtClean="0"/>
              <a:t>‹#›</a:t>
            </a:fld>
            <a:endParaRPr lang="en-GB"/>
          </a:p>
        </p:txBody>
      </p:sp>
    </p:spTree>
    <p:extLst>
      <p:ext uri="{BB962C8B-B14F-4D97-AF65-F5344CB8AC3E}">
        <p14:creationId xmlns:p14="http://schemas.microsoft.com/office/powerpoint/2010/main" val="519637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119CA81-5E3D-42B5-9054-6A3073364C8D}" type="datetimeFigureOut">
              <a:rPr lang="en-GB" smtClean="0"/>
              <a:t>29/09/2025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F5A7E67-6AFE-4DDF-8102-2E7E3BA2A7CB}" type="slidenum">
              <a:rPr lang="en-GB" smtClean="0"/>
              <a:t>‹#›</a:t>
            </a:fld>
            <a:endParaRPr lang="en-GB"/>
          </a:p>
        </p:txBody>
      </p:sp>
    </p:spTree>
    <p:extLst>
      <p:ext uri="{BB962C8B-B14F-4D97-AF65-F5344CB8AC3E}">
        <p14:creationId xmlns:p14="http://schemas.microsoft.com/office/powerpoint/2010/main" val="1817958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19CA81-5E3D-42B5-9054-6A3073364C8D}" type="datetimeFigureOut">
              <a:rPr lang="en-GB" smtClean="0"/>
              <a:t>29/09/2025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F5A7E67-6AFE-4DDF-8102-2E7E3BA2A7CB}" type="slidenum">
              <a:rPr lang="en-GB" smtClean="0"/>
              <a:t>‹#›</a:t>
            </a:fld>
            <a:endParaRPr lang="en-GB"/>
          </a:p>
        </p:txBody>
      </p:sp>
    </p:spTree>
    <p:extLst>
      <p:ext uri="{BB962C8B-B14F-4D97-AF65-F5344CB8AC3E}">
        <p14:creationId xmlns:p14="http://schemas.microsoft.com/office/powerpoint/2010/main" val="1187976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119CA81-5E3D-42B5-9054-6A3073364C8D}" type="datetimeFigureOut">
              <a:rPr lang="en-GB" smtClean="0"/>
              <a:t>29/09/2025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5A7E67-6AFE-4DDF-8102-2E7E3BA2A7CB}" type="slidenum">
              <a:rPr lang="en-GB" smtClean="0"/>
              <a:t>‹#›</a:t>
            </a:fld>
            <a:endParaRPr lang="en-GB"/>
          </a:p>
        </p:txBody>
      </p:sp>
    </p:spTree>
    <p:extLst>
      <p:ext uri="{BB962C8B-B14F-4D97-AF65-F5344CB8AC3E}">
        <p14:creationId xmlns:p14="http://schemas.microsoft.com/office/powerpoint/2010/main" val="9741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119CA81-5E3D-42B5-9054-6A3073364C8D}" type="datetimeFigureOut">
              <a:rPr lang="en-GB" smtClean="0"/>
              <a:t>29/09/2025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5A7E67-6AFE-4DDF-8102-2E7E3BA2A7CB}" type="slidenum">
              <a:rPr lang="en-GB" smtClean="0"/>
              <a:t>‹#›</a:t>
            </a:fld>
            <a:endParaRPr lang="en-GB"/>
          </a:p>
        </p:txBody>
      </p:sp>
    </p:spTree>
    <p:extLst>
      <p:ext uri="{BB962C8B-B14F-4D97-AF65-F5344CB8AC3E}">
        <p14:creationId xmlns:p14="http://schemas.microsoft.com/office/powerpoint/2010/main" val="1956828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119CA81-5E3D-42B5-9054-6A3073364C8D}" type="datetimeFigureOut">
              <a:rPr lang="en-GB" smtClean="0"/>
              <a:t>29/09/2025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F5A7E67-6AFE-4DDF-8102-2E7E3BA2A7CB}" type="slidenum">
              <a:rPr lang="en-GB" smtClean="0"/>
              <a:t>‹#›</a:t>
            </a:fld>
            <a:endParaRPr lang="en-GB"/>
          </a:p>
        </p:txBody>
      </p:sp>
    </p:spTree>
    <p:extLst>
      <p:ext uri="{BB962C8B-B14F-4D97-AF65-F5344CB8AC3E}">
        <p14:creationId xmlns:p14="http://schemas.microsoft.com/office/powerpoint/2010/main" val="1576617498"/>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0089" y="2404531"/>
            <a:ext cx="8220892" cy="1646302"/>
          </a:xfrm>
        </p:spPr>
        <p:txBody>
          <a:bodyPr/>
          <a:lstStyle/>
          <a:p>
            <a:pPr algn="ctr"/>
            <a:r>
              <a:rPr lang="en-GB" dirty="0" smtClean="0"/>
              <a:t>Maths at Kingsway Infant School</a:t>
            </a:r>
            <a:endParaRPr lang="en-GB" dirty="0"/>
          </a:p>
        </p:txBody>
      </p:sp>
      <p:sp>
        <p:nvSpPr>
          <p:cNvPr id="3" name="Subtitle 2"/>
          <p:cNvSpPr>
            <a:spLocks noGrp="1"/>
          </p:cNvSpPr>
          <p:nvPr>
            <p:ph type="subTitle" idx="1"/>
          </p:nvPr>
        </p:nvSpPr>
        <p:spPr/>
        <p:txBody>
          <a:bodyPr/>
          <a:lstStyle/>
          <a:p>
            <a:r>
              <a:rPr lang="en-GB" dirty="0" smtClean="0"/>
              <a:t>29</a:t>
            </a:r>
            <a:r>
              <a:rPr lang="en-GB" baseline="30000" dirty="0" smtClean="0"/>
              <a:t>th</a:t>
            </a:r>
            <a:r>
              <a:rPr lang="en-GB" dirty="0" smtClean="0"/>
              <a:t> September 2025</a:t>
            </a:r>
            <a:endParaRPr lang="en-GB" dirty="0"/>
          </a:p>
        </p:txBody>
      </p:sp>
    </p:spTree>
    <p:extLst>
      <p:ext uri="{BB962C8B-B14F-4D97-AF65-F5344CB8AC3E}">
        <p14:creationId xmlns:p14="http://schemas.microsoft.com/office/powerpoint/2010/main" val="25786728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Year 1…</a:t>
            </a:r>
            <a:endParaRPr lang="en-GB" dirty="0"/>
          </a:p>
        </p:txBody>
      </p:sp>
      <p:pic>
        <p:nvPicPr>
          <p:cNvPr id="8" name="Content Placeholder 7"/>
          <p:cNvPicPr>
            <a:picLocks noGrp="1" noChangeAspect="1"/>
          </p:cNvPicPr>
          <p:nvPr>
            <p:ph idx="1"/>
          </p:nvPr>
        </p:nvPicPr>
        <p:blipFill>
          <a:blip r:embed="rId3"/>
          <a:stretch>
            <a:fillRect/>
          </a:stretch>
        </p:blipFill>
        <p:spPr>
          <a:xfrm>
            <a:off x="2513463" y="2434199"/>
            <a:ext cx="4925112" cy="3334215"/>
          </a:xfrm>
          <a:prstGeom prst="rect">
            <a:avLst/>
          </a:prstGeom>
        </p:spPr>
      </p:pic>
      <p:pic>
        <p:nvPicPr>
          <p:cNvPr id="4" name="Picture 3"/>
          <p:cNvPicPr>
            <a:picLocks noChangeAspect="1"/>
          </p:cNvPicPr>
          <p:nvPr/>
        </p:nvPicPr>
        <p:blipFill>
          <a:blip r:embed="rId4"/>
          <a:stretch>
            <a:fillRect/>
          </a:stretch>
        </p:blipFill>
        <p:spPr>
          <a:xfrm>
            <a:off x="588854" y="1560430"/>
            <a:ext cx="2019582" cy="1200318"/>
          </a:xfrm>
          <a:prstGeom prst="rect">
            <a:avLst/>
          </a:prstGeom>
        </p:spPr>
      </p:pic>
      <p:pic>
        <p:nvPicPr>
          <p:cNvPr id="5" name="Picture 4"/>
          <p:cNvPicPr>
            <a:picLocks noChangeAspect="1"/>
          </p:cNvPicPr>
          <p:nvPr/>
        </p:nvPicPr>
        <p:blipFill>
          <a:blip r:embed="rId5"/>
          <a:stretch>
            <a:fillRect/>
          </a:stretch>
        </p:blipFill>
        <p:spPr>
          <a:xfrm>
            <a:off x="3270455" y="1126204"/>
            <a:ext cx="1705213" cy="1219370"/>
          </a:xfrm>
          <a:prstGeom prst="rect">
            <a:avLst/>
          </a:prstGeom>
        </p:spPr>
      </p:pic>
      <p:pic>
        <p:nvPicPr>
          <p:cNvPr id="6" name="Picture 5"/>
          <p:cNvPicPr>
            <a:picLocks noChangeAspect="1"/>
          </p:cNvPicPr>
          <p:nvPr/>
        </p:nvPicPr>
        <p:blipFill>
          <a:blip r:embed="rId6"/>
          <a:stretch>
            <a:fillRect/>
          </a:stretch>
        </p:blipFill>
        <p:spPr>
          <a:xfrm>
            <a:off x="431606" y="2760748"/>
            <a:ext cx="3248478" cy="2133898"/>
          </a:xfrm>
          <a:prstGeom prst="rect">
            <a:avLst/>
          </a:prstGeom>
        </p:spPr>
      </p:pic>
      <p:pic>
        <p:nvPicPr>
          <p:cNvPr id="7" name="Picture 6"/>
          <p:cNvPicPr>
            <a:picLocks noChangeAspect="1"/>
          </p:cNvPicPr>
          <p:nvPr/>
        </p:nvPicPr>
        <p:blipFill>
          <a:blip r:embed="rId7"/>
          <a:stretch>
            <a:fillRect/>
          </a:stretch>
        </p:blipFill>
        <p:spPr>
          <a:xfrm>
            <a:off x="6899094" y="286790"/>
            <a:ext cx="4269649" cy="3517410"/>
          </a:xfrm>
          <a:prstGeom prst="rect">
            <a:avLst/>
          </a:prstGeom>
        </p:spPr>
      </p:pic>
      <p:pic>
        <p:nvPicPr>
          <p:cNvPr id="9" name="Picture 8"/>
          <p:cNvPicPr>
            <a:picLocks noChangeAspect="1"/>
          </p:cNvPicPr>
          <p:nvPr/>
        </p:nvPicPr>
        <p:blipFill>
          <a:blip r:embed="rId8"/>
          <a:stretch>
            <a:fillRect/>
          </a:stretch>
        </p:blipFill>
        <p:spPr>
          <a:xfrm>
            <a:off x="523489" y="4728260"/>
            <a:ext cx="4169893" cy="1759771"/>
          </a:xfrm>
          <a:prstGeom prst="rect">
            <a:avLst/>
          </a:prstGeom>
        </p:spPr>
      </p:pic>
    </p:spTree>
    <p:extLst>
      <p:ext uri="{BB962C8B-B14F-4D97-AF65-F5344CB8AC3E}">
        <p14:creationId xmlns:p14="http://schemas.microsoft.com/office/powerpoint/2010/main" val="27794937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202" y="296092"/>
            <a:ext cx="8596668" cy="1320800"/>
          </a:xfrm>
        </p:spPr>
        <p:txBody>
          <a:bodyPr/>
          <a:lstStyle/>
          <a:p>
            <a:r>
              <a:rPr lang="en-GB" dirty="0" smtClean="0"/>
              <a:t>Year 2…</a:t>
            </a:r>
            <a:endParaRPr lang="en-GB" dirty="0"/>
          </a:p>
        </p:txBody>
      </p:sp>
      <p:pic>
        <p:nvPicPr>
          <p:cNvPr id="4" name="Picture 3"/>
          <p:cNvPicPr>
            <a:picLocks noChangeAspect="1"/>
          </p:cNvPicPr>
          <p:nvPr/>
        </p:nvPicPr>
        <p:blipFill>
          <a:blip r:embed="rId3"/>
          <a:stretch>
            <a:fillRect/>
          </a:stretch>
        </p:blipFill>
        <p:spPr>
          <a:xfrm>
            <a:off x="605653" y="1304125"/>
            <a:ext cx="5476875" cy="1457325"/>
          </a:xfrm>
          <a:prstGeom prst="rect">
            <a:avLst/>
          </a:prstGeom>
        </p:spPr>
      </p:pic>
      <p:pic>
        <p:nvPicPr>
          <p:cNvPr id="5" name="Picture 4"/>
          <p:cNvPicPr>
            <a:picLocks noChangeAspect="1"/>
          </p:cNvPicPr>
          <p:nvPr/>
        </p:nvPicPr>
        <p:blipFill>
          <a:blip r:embed="rId4"/>
          <a:stretch>
            <a:fillRect/>
          </a:stretch>
        </p:blipFill>
        <p:spPr>
          <a:xfrm>
            <a:off x="1253353" y="2462892"/>
            <a:ext cx="4829175" cy="1409700"/>
          </a:xfrm>
          <a:prstGeom prst="rect">
            <a:avLst/>
          </a:prstGeom>
        </p:spPr>
      </p:pic>
      <p:pic>
        <p:nvPicPr>
          <p:cNvPr id="8" name="Picture 7"/>
          <p:cNvPicPr>
            <a:picLocks noChangeAspect="1"/>
          </p:cNvPicPr>
          <p:nvPr/>
        </p:nvPicPr>
        <p:blipFill>
          <a:blip r:embed="rId5"/>
          <a:stretch>
            <a:fillRect/>
          </a:stretch>
        </p:blipFill>
        <p:spPr>
          <a:xfrm>
            <a:off x="554232" y="4241924"/>
            <a:ext cx="5579715" cy="2634411"/>
          </a:xfrm>
          <a:prstGeom prst="rect">
            <a:avLst/>
          </a:prstGeom>
        </p:spPr>
      </p:pic>
      <p:pic>
        <p:nvPicPr>
          <p:cNvPr id="9" name="Picture 8"/>
          <p:cNvPicPr>
            <a:picLocks noChangeAspect="1"/>
          </p:cNvPicPr>
          <p:nvPr/>
        </p:nvPicPr>
        <p:blipFill>
          <a:blip r:embed="rId6"/>
          <a:stretch>
            <a:fillRect/>
          </a:stretch>
        </p:blipFill>
        <p:spPr>
          <a:xfrm>
            <a:off x="6479546" y="1156607"/>
            <a:ext cx="4505325" cy="1905000"/>
          </a:xfrm>
          <a:prstGeom prst="rect">
            <a:avLst/>
          </a:prstGeom>
        </p:spPr>
      </p:pic>
      <p:pic>
        <p:nvPicPr>
          <p:cNvPr id="3" name="Picture 2"/>
          <p:cNvPicPr>
            <a:picLocks noChangeAspect="1"/>
          </p:cNvPicPr>
          <p:nvPr/>
        </p:nvPicPr>
        <p:blipFill>
          <a:blip r:embed="rId7"/>
          <a:stretch>
            <a:fillRect/>
          </a:stretch>
        </p:blipFill>
        <p:spPr>
          <a:xfrm>
            <a:off x="6667646" y="3750495"/>
            <a:ext cx="4903857" cy="2206052"/>
          </a:xfrm>
          <a:prstGeom prst="rect">
            <a:avLst/>
          </a:prstGeom>
        </p:spPr>
      </p:pic>
    </p:spTree>
    <p:extLst>
      <p:ext uri="{BB962C8B-B14F-4D97-AF65-F5344CB8AC3E}">
        <p14:creationId xmlns:p14="http://schemas.microsoft.com/office/powerpoint/2010/main" val="30091489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you can help at home…</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Play board games</a:t>
            </a:r>
          </a:p>
          <a:p>
            <a:r>
              <a:rPr lang="en-GB" dirty="0" smtClean="0"/>
              <a:t>Play card games</a:t>
            </a:r>
          </a:p>
          <a:p>
            <a:r>
              <a:rPr lang="en-GB" dirty="0" smtClean="0"/>
              <a:t>Go on number hunts</a:t>
            </a:r>
          </a:p>
          <a:p>
            <a:r>
              <a:rPr lang="en-GB" dirty="0" smtClean="0"/>
              <a:t>Counting- steps, items, getting children to lay the table and count the correct number, cars, houses, animals etc.</a:t>
            </a:r>
          </a:p>
          <a:p>
            <a:r>
              <a:rPr lang="en-GB" dirty="0" smtClean="0"/>
              <a:t>Read stories</a:t>
            </a:r>
          </a:p>
          <a:p>
            <a:r>
              <a:rPr lang="en-GB" dirty="0" smtClean="0"/>
              <a:t>Shape hunt</a:t>
            </a:r>
          </a:p>
          <a:p>
            <a:r>
              <a:rPr lang="en-GB" dirty="0" smtClean="0"/>
              <a:t>Open a shop and use coins</a:t>
            </a:r>
          </a:p>
          <a:p>
            <a:r>
              <a:rPr lang="en-GB" dirty="0" smtClean="0"/>
              <a:t>Practise telling the time</a:t>
            </a:r>
          </a:p>
          <a:p>
            <a:r>
              <a:rPr lang="en-GB" dirty="0" smtClean="0"/>
              <a:t>Year 2 – times tables practise 2, 5, 10s</a:t>
            </a:r>
          </a:p>
          <a:p>
            <a:r>
              <a:rPr lang="en-GB" dirty="0" smtClean="0"/>
              <a:t>Useful links: </a:t>
            </a:r>
            <a:r>
              <a:rPr lang="en-GB" dirty="0" err="1" smtClean="0"/>
              <a:t>TopMarks</a:t>
            </a:r>
            <a:r>
              <a:rPr lang="en-GB" dirty="0" smtClean="0"/>
              <a:t>, Marvellous Me, Maths Bot </a:t>
            </a:r>
          </a:p>
          <a:p>
            <a:endParaRPr lang="en-GB" dirty="0" smtClean="0"/>
          </a:p>
        </p:txBody>
      </p:sp>
    </p:spTree>
    <p:extLst>
      <p:ext uri="{BB962C8B-B14F-4D97-AF65-F5344CB8AC3E}">
        <p14:creationId xmlns:p14="http://schemas.microsoft.com/office/powerpoint/2010/main" val="27780543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dirty="0"/>
          </a:p>
        </p:txBody>
      </p:sp>
      <p:pic>
        <p:nvPicPr>
          <p:cNvPr id="5" name="Picture 4"/>
          <p:cNvPicPr>
            <a:picLocks noChangeAspect="1"/>
          </p:cNvPicPr>
          <p:nvPr/>
        </p:nvPicPr>
        <p:blipFill>
          <a:blip r:embed="rId2"/>
          <a:stretch>
            <a:fillRect/>
          </a:stretch>
        </p:blipFill>
        <p:spPr>
          <a:xfrm>
            <a:off x="2507937" y="346229"/>
            <a:ext cx="6351474" cy="6367886"/>
          </a:xfrm>
          <a:prstGeom prst="rect">
            <a:avLst/>
          </a:prstGeom>
        </p:spPr>
      </p:pic>
    </p:spTree>
    <p:extLst>
      <p:ext uri="{BB962C8B-B14F-4D97-AF65-F5344CB8AC3E}">
        <p14:creationId xmlns:p14="http://schemas.microsoft.com/office/powerpoint/2010/main" val="214665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Our Curriculum Aims</a:t>
            </a:r>
            <a:endParaRPr lang="en-GB" dirty="0"/>
          </a:p>
        </p:txBody>
      </p:sp>
      <p:sp>
        <p:nvSpPr>
          <p:cNvPr id="3" name="Content Placeholder 2"/>
          <p:cNvSpPr>
            <a:spLocks noGrp="1"/>
          </p:cNvSpPr>
          <p:nvPr>
            <p:ph idx="1"/>
          </p:nvPr>
        </p:nvSpPr>
        <p:spPr>
          <a:xfrm>
            <a:off x="677334" y="1767841"/>
            <a:ext cx="8596668" cy="4273522"/>
          </a:xfrm>
        </p:spPr>
        <p:txBody>
          <a:bodyPr>
            <a:normAutofit fontScale="85000" lnSpcReduction="10000"/>
          </a:bodyPr>
          <a:lstStyle/>
          <a:p>
            <a:pPr lvl="0"/>
            <a:r>
              <a:rPr lang="en-GB" dirty="0"/>
              <a:t>To develop </a:t>
            </a:r>
            <a:r>
              <a:rPr lang="en-GB" b="1" u="sng" dirty="0"/>
              <a:t>mastery and fluency</a:t>
            </a:r>
            <a:r>
              <a:rPr lang="en-GB" u="sng" dirty="0"/>
              <a:t> </a:t>
            </a:r>
            <a:r>
              <a:rPr lang="en-GB" dirty="0"/>
              <a:t>in </a:t>
            </a:r>
            <a:r>
              <a:rPr lang="en-GB" dirty="0" smtClean="0"/>
              <a:t>mathematics </a:t>
            </a:r>
            <a:r>
              <a:rPr lang="en-GB" dirty="0"/>
              <a:t>so that pupils develop conceptual understanding and the ability to recall and apply knowledge rapidly and accurately.</a:t>
            </a:r>
          </a:p>
          <a:p>
            <a:pPr lvl="0"/>
            <a:r>
              <a:rPr lang="en-GB" dirty="0"/>
              <a:t>To </a:t>
            </a:r>
            <a:r>
              <a:rPr lang="en-GB" b="1" u="sng" dirty="0"/>
              <a:t>reason</a:t>
            </a:r>
            <a:r>
              <a:rPr lang="en-GB" dirty="0"/>
              <a:t> mathematically by following a line of enquiry, finding relationships and generalisations, and developing an argument, justification or proof using mathematical language.</a:t>
            </a:r>
          </a:p>
          <a:p>
            <a:pPr lvl="0"/>
            <a:r>
              <a:rPr lang="en-GB" dirty="0"/>
              <a:t>To </a:t>
            </a:r>
            <a:r>
              <a:rPr lang="en-GB" b="1" u="sng" dirty="0"/>
              <a:t>solve problems </a:t>
            </a:r>
            <a:r>
              <a:rPr lang="en-GB" dirty="0"/>
              <a:t>by applying mathematics to a variety of routine and non-routine problems with increasing sophistication, including breaking down problems into a series of simpler steps and persevering in seeking solutions.</a:t>
            </a:r>
          </a:p>
          <a:p>
            <a:pPr lvl="0"/>
            <a:r>
              <a:rPr lang="en-GB" dirty="0" smtClean="0"/>
              <a:t>To </a:t>
            </a:r>
            <a:r>
              <a:rPr lang="en-GB" b="1" u="sng" dirty="0"/>
              <a:t>develop positive attitudes </a:t>
            </a:r>
            <a:r>
              <a:rPr lang="en-GB" dirty="0"/>
              <a:t>to all areas of mathematics through active learning and </a:t>
            </a:r>
            <a:r>
              <a:rPr lang="en-GB" b="1" u="sng" dirty="0"/>
              <a:t>promote life-long learning skills</a:t>
            </a:r>
            <a:r>
              <a:rPr lang="en-GB" u="sng" dirty="0"/>
              <a:t>.</a:t>
            </a:r>
          </a:p>
          <a:p>
            <a:pPr lvl="0"/>
            <a:r>
              <a:rPr lang="en-GB" dirty="0"/>
              <a:t>To </a:t>
            </a:r>
            <a:r>
              <a:rPr lang="en-GB" b="1" u="sng" dirty="0"/>
              <a:t>encourage questioning, reasoning and logical thinking skills</a:t>
            </a:r>
            <a:r>
              <a:rPr lang="en-GB" b="1" dirty="0"/>
              <a:t> </a:t>
            </a:r>
            <a:r>
              <a:rPr lang="en-GB" dirty="0"/>
              <a:t>through challenges and problem solving.</a:t>
            </a:r>
          </a:p>
          <a:p>
            <a:pPr lvl="0"/>
            <a:r>
              <a:rPr lang="en-GB" dirty="0"/>
              <a:t>To develop the child’s </a:t>
            </a:r>
            <a:r>
              <a:rPr lang="en-GB" b="1" u="sng" dirty="0"/>
              <a:t>mathematical vocabulary </a:t>
            </a:r>
            <a:r>
              <a:rPr lang="en-GB" dirty="0"/>
              <a:t>and enable each child to develop </a:t>
            </a:r>
            <a:r>
              <a:rPr lang="en-GB" b="1" dirty="0"/>
              <a:t>confidence</a:t>
            </a:r>
            <a:r>
              <a:rPr lang="en-GB" dirty="0"/>
              <a:t> and </a:t>
            </a:r>
            <a:r>
              <a:rPr lang="en-GB" b="1" dirty="0"/>
              <a:t>competence</a:t>
            </a:r>
            <a:r>
              <a:rPr lang="en-GB" dirty="0"/>
              <a:t> in all aspects of mathematical study.</a:t>
            </a:r>
          </a:p>
          <a:p>
            <a:pPr lvl="0"/>
            <a:r>
              <a:rPr lang="en-GB" dirty="0"/>
              <a:t>To follow/use the National Curriculum to ensure coverage of all aspects of mathematics</a:t>
            </a:r>
            <a:r>
              <a:rPr lang="en-GB" dirty="0" smtClean="0"/>
              <a:t>.</a:t>
            </a:r>
          </a:p>
        </p:txBody>
      </p:sp>
    </p:spTree>
    <p:extLst>
      <p:ext uri="{BB962C8B-B14F-4D97-AF65-F5344CB8AC3E}">
        <p14:creationId xmlns:p14="http://schemas.microsoft.com/office/powerpoint/2010/main" val="34377033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has maths changed?</a:t>
            </a:r>
            <a:endParaRPr lang="en-GB" dirty="0"/>
          </a:p>
        </p:txBody>
      </p:sp>
      <p:sp>
        <p:nvSpPr>
          <p:cNvPr id="3" name="Content Placeholder 2"/>
          <p:cNvSpPr>
            <a:spLocks noGrp="1"/>
          </p:cNvSpPr>
          <p:nvPr>
            <p:ph idx="1"/>
          </p:nvPr>
        </p:nvSpPr>
        <p:spPr/>
        <p:txBody>
          <a:bodyPr/>
          <a:lstStyle/>
          <a:p>
            <a:r>
              <a:rPr lang="en-GB" dirty="0" smtClean="0"/>
              <a:t>Focus on using manipulatives</a:t>
            </a:r>
          </a:p>
          <a:p>
            <a:r>
              <a:rPr lang="en-GB" dirty="0" smtClean="0"/>
              <a:t>Focus on the understanding of mathematical processes</a:t>
            </a:r>
          </a:p>
          <a:p>
            <a:r>
              <a:rPr lang="en-GB" dirty="0" smtClean="0"/>
              <a:t>Focus on key vocabulary</a:t>
            </a:r>
          </a:p>
          <a:p>
            <a:r>
              <a:rPr lang="en-GB" dirty="0" smtClean="0"/>
              <a:t>Focus on fluency and mastery</a:t>
            </a:r>
          </a:p>
          <a:p>
            <a:r>
              <a:rPr lang="en-GB" dirty="0" smtClean="0"/>
              <a:t>Children being able to answer word problems and problem solving questions</a:t>
            </a:r>
          </a:p>
        </p:txBody>
      </p:sp>
    </p:spTree>
    <p:extLst>
      <p:ext uri="{BB962C8B-B14F-4D97-AF65-F5344CB8AC3E}">
        <p14:creationId xmlns:p14="http://schemas.microsoft.com/office/powerpoint/2010/main" val="39062666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Our Curriculum</a:t>
            </a:r>
            <a:endParaRPr lang="en-GB" dirty="0"/>
          </a:p>
        </p:txBody>
      </p:sp>
      <p:sp>
        <p:nvSpPr>
          <p:cNvPr id="3" name="Content Placeholder 2"/>
          <p:cNvSpPr>
            <a:spLocks noGrp="1"/>
          </p:cNvSpPr>
          <p:nvPr>
            <p:ph idx="1"/>
          </p:nvPr>
        </p:nvSpPr>
        <p:spPr/>
        <p:txBody>
          <a:bodyPr>
            <a:normAutofit/>
          </a:bodyPr>
          <a:lstStyle/>
          <a:p>
            <a:r>
              <a:rPr lang="en-GB" dirty="0" err="1" smtClean="0"/>
              <a:t>ESSENTIALmaths</a:t>
            </a:r>
            <a:r>
              <a:rPr lang="en-GB" dirty="0" smtClean="0"/>
              <a:t> sequences </a:t>
            </a:r>
            <a:r>
              <a:rPr lang="en-GB" dirty="0"/>
              <a:t>are designed by Herts for Learning experts. They support the delivery of a spiral curriculum, in which learning is built upon step by step, sequence by sequence and year on year. The materials are aspirational and ensure progression and coverage throughout </a:t>
            </a:r>
            <a:r>
              <a:rPr lang="en-GB" dirty="0" smtClean="0"/>
              <a:t>Early Years and Years 1-6.</a:t>
            </a:r>
          </a:p>
          <a:p>
            <a:r>
              <a:rPr lang="en-GB" dirty="0" smtClean="0"/>
              <a:t>Concrete, pictorial, abstract approach</a:t>
            </a:r>
          </a:p>
        </p:txBody>
      </p:sp>
    </p:spTree>
    <p:extLst>
      <p:ext uri="{BB962C8B-B14F-4D97-AF65-F5344CB8AC3E}">
        <p14:creationId xmlns:p14="http://schemas.microsoft.com/office/powerpoint/2010/main" val="4782244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strands of our curriculum</a:t>
            </a:r>
            <a:endParaRPr lang="en-GB" dirty="0"/>
          </a:p>
        </p:txBody>
      </p:sp>
      <p:sp>
        <p:nvSpPr>
          <p:cNvPr id="3" name="Content Placeholder 2"/>
          <p:cNvSpPr>
            <a:spLocks noGrp="1"/>
          </p:cNvSpPr>
          <p:nvPr>
            <p:ph idx="1"/>
          </p:nvPr>
        </p:nvSpPr>
        <p:spPr/>
        <p:txBody>
          <a:bodyPr/>
          <a:lstStyle/>
          <a:p>
            <a:pPr lvl="0"/>
            <a:r>
              <a:rPr lang="en-GB" dirty="0"/>
              <a:t>Number and place value</a:t>
            </a:r>
          </a:p>
          <a:p>
            <a:pPr lvl="0"/>
            <a:r>
              <a:rPr lang="en-GB" dirty="0"/>
              <a:t>Number- addition and subtraction</a:t>
            </a:r>
          </a:p>
          <a:p>
            <a:pPr lvl="0"/>
            <a:r>
              <a:rPr lang="en-GB" dirty="0"/>
              <a:t>Number- multiplication and division</a:t>
            </a:r>
          </a:p>
          <a:p>
            <a:pPr lvl="0"/>
            <a:r>
              <a:rPr lang="en-GB" dirty="0"/>
              <a:t>Number –fractions</a:t>
            </a:r>
          </a:p>
          <a:p>
            <a:pPr lvl="0"/>
            <a:r>
              <a:rPr lang="en-GB" dirty="0"/>
              <a:t>Measurement</a:t>
            </a:r>
          </a:p>
          <a:p>
            <a:pPr lvl="0"/>
            <a:r>
              <a:rPr lang="en-GB" dirty="0"/>
              <a:t>Geometry</a:t>
            </a:r>
          </a:p>
          <a:p>
            <a:pPr lvl="0"/>
            <a:r>
              <a:rPr lang="en-GB" dirty="0"/>
              <a:t>Statistics</a:t>
            </a:r>
          </a:p>
          <a:p>
            <a:pPr marL="0" indent="0">
              <a:buNone/>
            </a:pPr>
            <a:endParaRPr lang="en-GB" dirty="0"/>
          </a:p>
        </p:txBody>
      </p:sp>
    </p:spTree>
    <p:extLst>
      <p:ext uri="{BB962C8B-B14F-4D97-AF65-F5344CB8AC3E}">
        <p14:creationId xmlns:p14="http://schemas.microsoft.com/office/powerpoint/2010/main" val="14780579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does this look like? </a:t>
            </a:r>
            <a:endParaRPr lang="en-GB" dirty="0"/>
          </a:p>
        </p:txBody>
      </p:sp>
      <p:sp>
        <p:nvSpPr>
          <p:cNvPr id="3" name="Content Placeholder 2"/>
          <p:cNvSpPr>
            <a:spLocks noGrp="1"/>
          </p:cNvSpPr>
          <p:nvPr>
            <p:ph idx="1"/>
          </p:nvPr>
        </p:nvSpPr>
        <p:spPr>
          <a:xfrm>
            <a:off x="677334" y="1628503"/>
            <a:ext cx="8596668" cy="4412859"/>
          </a:xfrm>
        </p:spPr>
        <p:txBody>
          <a:bodyPr>
            <a:normAutofit fontScale="92500" lnSpcReduction="10000"/>
          </a:bodyPr>
          <a:lstStyle/>
          <a:p>
            <a:r>
              <a:rPr lang="en-GB" dirty="0"/>
              <a:t>Learning sequences are designed to cover National Curriculum statements and key concepts, through </a:t>
            </a:r>
            <a:r>
              <a:rPr lang="en-GB" b="1" dirty="0"/>
              <a:t>small learning steps with a mastery approach</a:t>
            </a:r>
            <a:r>
              <a:rPr lang="en-GB" dirty="0"/>
              <a:t>. </a:t>
            </a:r>
            <a:endParaRPr lang="en-GB" dirty="0" smtClean="0"/>
          </a:p>
          <a:p>
            <a:r>
              <a:rPr lang="en-GB" dirty="0" smtClean="0"/>
              <a:t>They </a:t>
            </a:r>
            <a:r>
              <a:rPr lang="en-GB" dirty="0"/>
              <a:t>aim to develop </a:t>
            </a:r>
            <a:r>
              <a:rPr lang="en-GB" b="1" dirty="0"/>
              <a:t>conceptual understanding and procedural fluency in parallel</a:t>
            </a:r>
            <a:r>
              <a:rPr lang="en-GB" dirty="0"/>
              <a:t>, including speaking frames, practice examples, games and problem solving opportunities for the children to build upon their prior learning. </a:t>
            </a:r>
            <a:endParaRPr lang="en-GB" dirty="0" smtClean="0"/>
          </a:p>
          <a:p>
            <a:r>
              <a:rPr lang="en-GB" dirty="0" smtClean="0"/>
              <a:t>Teachers </a:t>
            </a:r>
            <a:r>
              <a:rPr lang="en-GB" dirty="0"/>
              <a:t>deliver </a:t>
            </a:r>
            <a:r>
              <a:rPr lang="en-GB" b="1" dirty="0"/>
              <a:t>careful modelling with concrete resources and pictorial representations </a:t>
            </a:r>
            <a:r>
              <a:rPr lang="en-GB" dirty="0"/>
              <a:t>to develop the children’s understanding of structures and connections in mathematics. Pupils actively participate through purposeful questioning, whole class discussions, talk partners, and by using their own resources to demonstrate their thinking. </a:t>
            </a:r>
            <a:endParaRPr lang="en-GB" dirty="0" smtClean="0"/>
          </a:p>
          <a:p>
            <a:r>
              <a:rPr lang="en-GB" dirty="0" smtClean="0"/>
              <a:t>Regular </a:t>
            </a:r>
            <a:r>
              <a:rPr lang="en-GB" dirty="0"/>
              <a:t>recording opportunities encourage pupils to represent and internalise their learning, and the children are encouraged to use </a:t>
            </a:r>
            <a:r>
              <a:rPr lang="en-GB" b="1" dirty="0"/>
              <a:t>models, drawings, symbols and concrete </a:t>
            </a:r>
            <a:r>
              <a:rPr lang="en-GB" b="1" dirty="0" smtClean="0"/>
              <a:t>resources</a:t>
            </a:r>
            <a:r>
              <a:rPr lang="en-GB" dirty="0" smtClean="0"/>
              <a:t>.</a:t>
            </a:r>
          </a:p>
          <a:p>
            <a:r>
              <a:rPr lang="en-GB" dirty="0" smtClean="0"/>
              <a:t>Opportunities </a:t>
            </a:r>
            <a:r>
              <a:rPr lang="en-GB" dirty="0"/>
              <a:t>are built-in for children to think deeply and develop </a:t>
            </a:r>
            <a:r>
              <a:rPr lang="en-GB" b="1" dirty="0"/>
              <a:t>explicit reasoning and problem-solving skills</a:t>
            </a:r>
            <a:r>
              <a:rPr lang="en-GB" dirty="0"/>
              <a:t>, so that they can confidently apply their learning to new contexts.</a:t>
            </a:r>
          </a:p>
          <a:p>
            <a:endParaRPr lang="en-GB" dirty="0"/>
          </a:p>
        </p:txBody>
      </p:sp>
    </p:spTree>
    <p:extLst>
      <p:ext uri="{BB962C8B-B14F-4D97-AF65-F5344CB8AC3E}">
        <p14:creationId xmlns:p14="http://schemas.microsoft.com/office/powerpoint/2010/main" val="28544591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Resources to aid understanding </a:t>
            </a:r>
            <a:endParaRPr lang="en-GB" dirty="0"/>
          </a:p>
        </p:txBody>
      </p:sp>
      <p:sp>
        <p:nvSpPr>
          <p:cNvPr id="3" name="Content Placeholder 2"/>
          <p:cNvSpPr>
            <a:spLocks noGrp="1"/>
          </p:cNvSpPr>
          <p:nvPr>
            <p:ph idx="1"/>
          </p:nvPr>
        </p:nvSpPr>
        <p:spPr>
          <a:xfrm>
            <a:off x="677334" y="1724297"/>
            <a:ext cx="8596668" cy="4317065"/>
          </a:xfrm>
        </p:spPr>
        <p:txBody>
          <a:bodyPr/>
          <a:lstStyle/>
          <a:p>
            <a:r>
              <a:rPr lang="en-GB" dirty="0" smtClean="0"/>
              <a:t>Cherry model</a:t>
            </a:r>
          </a:p>
          <a:p>
            <a:r>
              <a:rPr lang="en-GB" dirty="0" smtClean="0"/>
              <a:t>Dienes</a:t>
            </a:r>
          </a:p>
          <a:p>
            <a:r>
              <a:rPr lang="en-GB" dirty="0" smtClean="0"/>
              <a:t>Tens frame</a:t>
            </a:r>
          </a:p>
          <a:p>
            <a:r>
              <a:rPr lang="en-GB" dirty="0" smtClean="0"/>
              <a:t>Counters</a:t>
            </a:r>
          </a:p>
          <a:p>
            <a:r>
              <a:rPr lang="en-GB" dirty="0" smtClean="0"/>
              <a:t>Cubes</a:t>
            </a:r>
          </a:p>
          <a:p>
            <a:r>
              <a:rPr lang="en-GB" dirty="0" smtClean="0"/>
              <a:t>Bead strings</a:t>
            </a:r>
          </a:p>
          <a:p>
            <a:r>
              <a:rPr lang="en-GB" dirty="0" smtClean="0"/>
              <a:t>Cuisenaire rods </a:t>
            </a:r>
          </a:p>
          <a:p>
            <a:r>
              <a:rPr lang="en-GB" dirty="0" smtClean="0"/>
              <a:t>Numicon</a:t>
            </a:r>
          </a:p>
          <a:p>
            <a:r>
              <a:rPr lang="en-GB" dirty="0" smtClean="0"/>
              <a:t>Number lines</a:t>
            </a:r>
          </a:p>
          <a:p>
            <a:r>
              <a:rPr lang="en-GB" dirty="0" smtClean="0"/>
              <a:t>Digit cards/arrow cards</a:t>
            </a:r>
            <a:endParaRPr lang="en-GB" dirty="0"/>
          </a:p>
        </p:txBody>
      </p:sp>
    </p:spTree>
    <p:extLst>
      <p:ext uri="{BB962C8B-B14F-4D97-AF65-F5344CB8AC3E}">
        <p14:creationId xmlns:p14="http://schemas.microsoft.com/office/powerpoint/2010/main" val="40888939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0877" y="-6994"/>
            <a:ext cx="8596668" cy="691408"/>
          </a:xfrm>
        </p:spPr>
        <p:txBody>
          <a:bodyPr/>
          <a:lstStyle/>
          <a:p>
            <a:r>
              <a:rPr lang="en-GB" dirty="0" smtClean="0"/>
              <a:t>Key Vocabulary</a:t>
            </a:r>
            <a:endParaRPr lang="en-GB" dirty="0"/>
          </a:p>
        </p:txBody>
      </p:sp>
      <p:pic>
        <p:nvPicPr>
          <p:cNvPr id="4" name="Content Placeholder 3"/>
          <p:cNvPicPr>
            <a:picLocks noGrp="1" noChangeAspect="1"/>
          </p:cNvPicPr>
          <p:nvPr>
            <p:ph idx="1"/>
          </p:nvPr>
        </p:nvPicPr>
        <p:blipFill>
          <a:blip r:embed="rId3"/>
          <a:stretch>
            <a:fillRect/>
          </a:stretch>
        </p:blipFill>
        <p:spPr>
          <a:xfrm>
            <a:off x="207549" y="1881315"/>
            <a:ext cx="8596312" cy="3163698"/>
          </a:xfrm>
          <a:prstGeom prst="rect">
            <a:avLst/>
          </a:prstGeom>
        </p:spPr>
      </p:pic>
      <p:pic>
        <p:nvPicPr>
          <p:cNvPr id="5" name="Picture 4"/>
          <p:cNvPicPr>
            <a:picLocks noChangeAspect="1"/>
          </p:cNvPicPr>
          <p:nvPr/>
        </p:nvPicPr>
        <p:blipFill>
          <a:blip r:embed="rId4"/>
          <a:stretch>
            <a:fillRect/>
          </a:stretch>
        </p:blipFill>
        <p:spPr>
          <a:xfrm>
            <a:off x="408585" y="4797276"/>
            <a:ext cx="8508275" cy="2096796"/>
          </a:xfrm>
          <a:prstGeom prst="rect">
            <a:avLst/>
          </a:prstGeom>
        </p:spPr>
      </p:pic>
      <p:pic>
        <p:nvPicPr>
          <p:cNvPr id="1026" name="Picture 2" descr="https://attachments.office.net/owa/aimee.smith%40kingsway.herts.sch.uk/service.svc/s/GetAttachmentThumbnail?id=AAMkADAwMTk5NTdjLTdlMjMtNDM0Mi04NDEyLTRhZjYyNDNmZGY1ZgBGAAAAAAAX9NViF6%2FhRIIy4DcyxU0%2FBwAWSyYrNgkYQoq%2Fb2SuuYZdAAAAAAEMAAAWSyYrNgkYQoq%2Fb2SuuYZdAAXccFO3AAABEgAQAIP9Pvzx5wBHulFV8ug1Hp4%3D&amp;thumbnailType=2&amp;token=eyJhbGciOiJSUzI1NiIsImtpZCI6IkU1RDJGMEY4REE5M0I2NzA5QzQzQTlFOEE2MTQzQzAzRDYyRjlBODAiLCJ0eXAiOiJKV1QiLCJ4NXQiOiI1ZEx3LU5xVHRuQ2NRNm5vcGhROEE5WXZtb0EifQ.eyJvcmlnaW4iOiJodHRwczovL291dGxvb2sub2ZmaWNlMzY1LmNvbSIsInVjIjoiMDVhMGZlMjJjNjBmNDYyNmFiZmI4YjJhZTFlYmQwN2YiLCJ2ZXIiOiJFeGNoYW5nZS5DYWxsYmFjay5WMSIsImFwcGN0eHNlbmRlciI6Ik93YURvd25sb2FkQDc5MGUwOTA1LTZhZTEtNDhlYy1iMTEyLThkNzc1Mjk2ZWY5OSIsImlzc3JpbmciOiJXVyIsImFwcGN0eCI6IntcIm1zZXhjaHByb3RcIjpcIm93YVwiLFwicHVpZFwiOlwiMTE1Mzk3NzAyNTc2OTA2ODUzM1wiLFwic2NvcGVcIjpcIk93YURvd25sb2FkXCIsXCJvaWRcIjpcImIyNzUyNmQ4LTNjOWItNGJjZi04MGI0LWEwYmViOTYwNDM2OVwiLFwicHJpbWFyeXNpZFwiOlwiUy0xLTUtMjEtMjc4OTcxMjI1OS0yOTAzMDA1NzI3LTM0OTMxNTQ4NzMtMTQ1ODg1ODdcIn0iLCJuYmYiOjE3MjgyMTgyNzIsImV4cCI6MTcyODIxODU3MiwiaXNzIjoiMDAwMDAwMDItMDAwMC0wZmYxLWNlMDAtMDAwMDAwMDAwMDAwQDc5MGUwOTA1LTZhZTEtNDhlYy1iMTEyLThkNzc1Mjk2ZWY5OSIsImF1ZCI6IjAwMDAwMDAyLTAwMDAtMGZmMS1jZTAwLTAwMDAwMDAwMDAwMC9hdHRhY2htZW50cy5vZmZpY2UubmV0QDc5MGUwOTA1LTZhZTEtNDhlYy1iMTEyLThkNzc1Mjk2ZWY5OSIsImhhcHAiOiJvd2EifQ.aELfRa4MTyq2kwFDRSa2hI_N_V3hoXYbTZDtyHU0Wyj1eDclTYmZgPZhjhQJV1Z12buDkpLcNaVLowBxa0qzK-Sj8m7yMcF9HvKPOuI4y4gnRSJCSq8B6Nzb7_ty7GVLB8yDyGPXL5IUf1yO8ej2VjsKKWc0qfoAL5Iyecc75Ak-BeF_fjQvMLC0FcImkBUZlv_3gJct_f3eWaGEnWWjWjKqQ_Y0PZ2qTLBtXt4OKTmilAE4h2LcFkqSJWJlvvK7euM2MMQclfx-bBqrNWPf56vnUBh0ROboIzbgi__2ygmkOdz8yP-MYex-XkUEZyis_f1CNbeuA7iatH7nPjaxMg&amp;X-OWA-CANARY=bdvoV8f-aqkAAAAAAAAAALCY1rMD5twY3lJLAJzQoTUNx6RSt8burOB_IrzORreM-BdmyuwDUV8.&amp;owa=outlook.office365.com&amp;scriptVer=20240927008.14&amp;clientId=AF809477DCCC4D509D59A12E8ECEF71A&amp;animation=tru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12499" y="624275"/>
            <a:ext cx="7686054" cy="21165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28093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Assessment</a:t>
            </a:r>
            <a:endParaRPr lang="en-GB" dirty="0"/>
          </a:p>
        </p:txBody>
      </p:sp>
      <p:sp>
        <p:nvSpPr>
          <p:cNvPr id="3" name="Content Placeholder 2"/>
          <p:cNvSpPr>
            <a:spLocks noGrp="1"/>
          </p:cNvSpPr>
          <p:nvPr>
            <p:ph idx="1"/>
          </p:nvPr>
        </p:nvSpPr>
        <p:spPr>
          <a:xfrm>
            <a:off x="677334" y="1463041"/>
            <a:ext cx="8596668" cy="4578322"/>
          </a:xfrm>
        </p:spPr>
        <p:txBody>
          <a:bodyPr>
            <a:normAutofit lnSpcReduction="10000"/>
          </a:bodyPr>
          <a:lstStyle/>
          <a:p>
            <a:r>
              <a:rPr lang="en-GB" dirty="0" smtClean="0"/>
              <a:t>Assessment takes place throughout lessons, when marking and during discussions with children. </a:t>
            </a:r>
          </a:p>
          <a:p>
            <a:r>
              <a:rPr lang="en-GB" dirty="0" smtClean="0"/>
              <a:t>Planning caters for the needs of all children and adaptations can be made during lessons or after lessons to support children.</a:t>
            </a:r>
          </a:p>
          <a:p>
            <a:pPr marL="0" indent="0">
              <a:buNone/>
            </a:pPr>
            <a:r>
              <a:rPr lang="en-GB" dirty="0" smtClean="0"/>
              <a:t>Formal Assessment:</a:t>
            </a:r>
          </a:p>
          <a:p>
            <a:r>
              <a:rPr lang="en-GB" dirty="0" smtClean="0"/>
              <a:t>Arithmetic and reasoning.</a:t>
            </a:r>
          </a:p>
          <a:p>
            <a:r>
              <a:rPr lang="en-GB" dirty="0" smtClean="0"/>
              <a:t>In Key Stage 1, at the end of each term, more formal assessments take place so that we can see whether children have retained knowledge and to see if there are whole class or group gaps to address.</a:t>
            </a:r>
          </a:p>
          <a:p>
            <a:r>
              <a:rPr lang="en-GB" dirty="0" smtClean="0"/>
              <a:t>At the end of Early Years, children are assessed against the Early Learning Goals. The attainment of your child will be reported to you in their end of year report. </a:t>
            </a:r>
          </a:p>
          <a:p>
            <a:r>
              <a:rPr lang="en-GB" dirty="0" smtClean="0"/>
              <a:t>At the end of Key Stage 1, the SATs are no longer statutory. Teacher’s will continue to use their teacher assessment to inform your child’s attainment at the end of the Key Stage. </a:t>
            </a:r>
            <a:endParaRPr lang="en-GB" dirty="0"/>
          </a:p>
        </p:txBody>
      </p:sp>
    </p:spTree>
    <p:extLst>
      <p:ext uri="{BB962C8B-B14F-4D97-AF65-F5344CB8AC3E}">
        <p14:creationId xmlns:p14="http://schemas.microsoft.com/office/powerpoint/2010/main" val="384480519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8771</TotalTime>
  <Words>722</Words>
  <Application>Microsoft Office PowerPoint</Application>
  <PresentationFormat>Widescreen</PresentationFormat>
  <Paragraphs>78</Paragraphs>
  <Slides>13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Trebuchet MS</vt:lpstr>
      <vt:lpstr>Wingdings 3</vt:lpstr>
      <vt:lpstr>Facet</vt:lpstr>
      <vt:lpstr>Maths at Kingsway Infant School</vt:lpstr>
      <vt:lpstr>Our Curriculum Aims</vt:lpstr>
      <vt:lpstr>How has maths changed?</vt:lpstr>
      <vt:lpstr>Our Curriculum</vt:lpstr>
      <vt:lpstr>The strands of our curriculum</vt:lpstr>
      <vt:lpstr>What does this look like? </vt:lpstr>
      <vt:lpstr>Resources to aid understanding </vt:lpstr>
      <vt:lpstr>Key Vocabulary</vt:lpstr>
      <vt:lpstr>Assessment</vt:lpstr>
      <vt:lpstr>Year 1…</vt:lpstr>
      <vt:lpstr>Year 2…</vt:lpstr>
      <vt:lpstr>How you can help at home…</vt:lpstr>
      <vt:lpstr>PowerPoint Presentation</vt:lpstr>
    </vt:vector>
  </TitlesOfParts>
  <Company>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Maths at Kingsway Infant School</dc:title>
  <dc:creator>Aimee Smith</dc:creator>
  <cp:lastModifiedBy>Aimee Smith</cp:lastModifiedBy>
  <cp:revision>24</cp:revision>
  <cp:lastPrinted>2025-09-29T08:20:17Z</cp:lastPrinted>
  <dcterms:created xsi:type="dcterms:W3CDTF">2023-02-25T13:10:21Z</dcterms:created>
  <dcterms:modified xsi:type="dcterms:W3CDTF">2025-09-30T07:15:03Z</dcterms:modified>
</cp:coreProperties>
</file>