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2" r:id="rId5"/>
    <p:sldId id="264" r:id="rId6"/>
    <p:sldId id="260" r:id="rId7"/>
    <p:sldId id="265" r:id="rId8"/>
    <p:sldId id="261" r:id="rId9"/>
    <p:sldId id="270" r:id="rId10"/>
    <p:sldId id="274" r:id="rId11"/>
    <p:sldId id="271" r:id="rId12"/>
    <p:sldId id="273" r:id="rId13"/>
    <p:sldId id="272" r:id="rId14"/>
  </p:sldIdLst>
  <p:sldSz cx="6119813" cy="4319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E4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86"/>
    <p:restoredTop sz="94676"/>
  </p:normalViewPr>
  <p:slideViewPr>
    <p:cSldViewPr snapToGrid="0">
      <p:cViewPr varScale="1">
        <p:scale>
          <a:sx n="166" d="100"/>
          <a:sy n="166" d="100"/>
        </p:scale>
        <p:origin x="1560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706933"/>
            <a:ext cx="5201841" cy="1503857"/>
          </a:xfrm>
        </p:spPr>
        <p:txBody>
          <a:bodyPr anchor="b"/>
          <a:lstStyle>
            <a:lvl1pPr algn="ctr">
              <a:defRPr sz="377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2268784"/>
            <a:ext cx="4589860" cy="1042900"/>
          </a:xfrm>
        </p:spPr>
        <p:txBody>
          <a:bodyPr/>
          <a:lstStyle>
            <a:lvl1pPr marL="0" indent="0" algn="ctr">
              <a:buNone/>
              <a:defRPr sz="1512"/>
            </a:lvl1pPr>
            <a:lvl2pPr marL="287990" indent="0" algn="ctr">
              <a:buNone/>
              <a:defRPr sz="1260"/>
            </a:lvl2pPr>
            <a:lvl3pPr marL="575981" indent="0" algn="ctr">
              <a:buNone/>
              <a:defRPr sz="1134"/>
            </a:lvl3pPr>
            <a:lvl4pPr marL="863971" indent="0" algn="ctr">
              <a:buNone/>
              <a:defRPr sz="1008"/>
            </a:lvl4pPr>
            <a:lvl5pPr marL="1151961" indent="0" algn="ctr">
              <a:buNone/>
              <a:defRPr sz="1008"/>
            </a:lvl5pPr>
            <a:lvl6pPr marL="1439951" indent="0" algn="ctr">
              <a:buNone/>
              <a:defRPr sz="1008"/>
            </a:lvl6pPr>
            <a:lvl7pPr marL="1727942" indent="0" algn="ctr">
              <a:buNone/>
              <a:defRPr sz="1008"/>
            </a:lvl7pPr>
            <a:lvl8pPr marL="2015932" indent="0" algn="ctr">
              <a:buNone/>
              <a:defRPr sz="1008"/>
            </a:lvl8pPr>
            <a:lvl9pPr marL="2303922" indent="0" algn="ctr">
              <a:buNone/>
              <a:defRPr sz="1008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88584-4114-2146-872C-B3F5720A8D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0A8C1-0D60-A440-BB24-01B9C05B3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30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88584-4114-2146-872C-B3F5720A8D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0A8C1-0D60-A440-BB24-01B9C05B3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110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1076899"/>
            <a:ext cx="5278339" cy="1796828"/>
          </a:xfrm>
        </p:spPr>
        <p:txBody>
          <a:bodyPr anchor="b"/>
          <a:lstStyle>
            <a:lvl1pPr>
              <a:defRPr sz="377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2890725"/>
            <a:ext cx="5278339" cy="944910"/>
          </a:xfrm>
        </p:spPr>
        <p:txBody>
          <a:bodyPr/>
          <a:lstStyle>
            <a:lvl1pPr marL="0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1pPr>
            <a:lvl2pPr marL="287990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2pPr>
            <a:lvl3pPr marL="575981" indent="0">
              <a:buNone/>
              <a:defRPr sz="1134">
                <a:solidFill>
                  <a:schemeClr val="tx1">
                    <a:tint val="82000"/>
                  </a:schemeClr>
                </a:solidFill>
              </a:defRPr>
            </a:lvl3pPr>
            <a:lvl4pPr marL="863971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4pPr>
            <a:lvl5pPr marL="1151961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5pPr>
            <a:lvl6pPr marL="1439951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6pPr>
            <a:lvl7pPr marL="1727942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7pPr>
            <a:lvl8pPr marL="2015932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8pPr>
            <a:lvl9pPr marL="2303922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88584-4114-2146-872C-B3F5720A8D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0A8C1-0D60-A440-BB24-01B9C05B3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95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1149890"/>
            <a:ext cx="2600921" cy="27407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1149890"/>
            <a:ext cx="2600921" cy="27407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88584-4114-2146-872C-B3F5720A8D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0A8C1-0D60-A440-BB24-01B9C05B3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660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229979"/>
            <a:ext cx="5278339" cy="8349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058899"/>
            <a:ext cx="2588967" cy="518950"/>
          </a:xfrm>
        </p:spPr>
        <p:txBody>
          <a:bodyPr anchor="b"/>
          <a:lstStyle>
            <a:lvl1pPr marL="0" indent="0">
              <a:buNone/>
              <a:defRPr sz="1512" b="1"/>
            </a:lvl1pPr>
            <a:lvl2pPr marL="287990" indent="0">
              <a:buNone/>
              <a:defRPr sz="1260" b="1"/>
            </a:lvl2pPr>
            <a:lvl3pPr marL="575981" indent="0">
              <a:buNone/>
              <a:defRPr sz="1134" b="1"/>
            </a:lvl3pPr>
            <a:lvl4pPr marL="863971" indent="0">
              <a:buNone/>
              <a:defRPr sz="1008" b="1"/>
            </a:lvl4pPr>
            <a:lvl5pPr marL="1151961" indent="0">
              <a:buNone/>
              <a:defRPr sz="1008" b="1"/>
            </a:lvl5pPr>
            <a:lvl6pPr marL="1439951" indent="0">
              <a:buNone/>
              <a:defRPr sz="1008" b="1"/>
            </a:lvl6pPr>
            <a:lvl7pPr marL="1727942" indent="0">
              <a:buNone/>
              <a:defRPr sz="1008" b="1"/>
            </a:lvl7pPr>
            <a:lvl8pPr marL="2015932" indent="0">
              <a:buNone/>
              <a:defRPr sz="1008" b="1"/>
            </a:lvl8pPr>
            <a:lvl9pPr marL="2303922" indent="0">
              <a:buNone/>
              <a:defRPr sz="1008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1577849"/>
            <a:ext cx="2588967" cy="23207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058899"/>
            <a:ext cx="2601718" cy="518950"/>
          </a:xfrm>
        </p:spPr>
        <p:txBody>
          <a:bodyPr anchor="b"/>
          <a:lstStyle>
            <a:lvl1pPr marL="0" indent="0">
              <a:buNone/>
              <a:defRPr sz="1512" b="1"/>
            </a:lvl1pPr>
            <a:lvl2pPr marL="287990" indent="0">
              <a:buNone/>
              <a:defRPr sz="1260" b="1"/>
            </a:lvl2pPr>
            <a:lvl3pPr marL="575981" indent="0">
              <a:buNone/>
              <a:defRPr sz="1134" b="1"/>
            </a:lvl3pPr>
            <a:lvl4pPr marL="863971" indent="0">
              <a:buNone/>
              <a:defRPr sz="1008" b="1"/>
            </a:lvl4pPr>
            <a:lvl5pPr marL="1151961" indent="0">
              <a:buNone/>
              <a:defRPr sz="1008" b="1"/>
            </a:lvl5pPr>
            <a:lvl6pPr marL="1439951" indent="0">
              <a:buNone/>
              <a:defRPr sz="1008" b="1"/>
            </a:lvl6pPr>
            <a:lvl7pPr marL="1727942" indent="0">
              <a:buNone/>
              <a:defRPr sz="1008" b="1"/>
            </a:lvl7pPr>
            <a:lvl8pPr marL="2015932" indent="0">
              <a:buNone/>
              <a:defRPr sz="1008" b="1"/>
            </a:lvl8pPr>
            <a:lvl9pPr marL="2303922" indent="0">
              <a:buNone/>
              <a:defRPr sz="1008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1577849"/>
            <a:ext cx="2601718" cy="23207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88584-4114-2146-872C-B3F5720A8D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0A8C1-0D60-A440-BB24-01B9C05B3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08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88584-4114-2146-872C-B3F5720A8D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0A8C1-0D60-A440-BB24-01B9C05B3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09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88584-4114-2146-872C-B3F5720A8D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0A8C1-0D60-A440-BB24-01B9C05B3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572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287972"/>
            <a:ext cx="1973799" cy="1007904"/>
          </a:xfrm>
        </p:spPr>
        <p:txBody>
          <a:bodyPr anchor="b"/>
          <a:lstStyle>
            <a:lvl1pPr>
              <a:defRPr sz="2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621942"/>
            <a:ext cx="3098155" cy="3069707"/>
          </a:xfrm>
        </p:spPr>
        <p:txBody>
          <a:bodyPr/>
          <a:lstStyle>
            <a:lvl1pPr>
              <a:defRPr sz="2016"/>
            </a:lvl1pPr>
            <a:lvl2pPr>
              <a:defRPr sz="1764"/>
            </a:lvl2pPr>
            <a:lvl3pPr>
              <a:defRPr sz="1512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1295877"/>
            <a:ext cx="1973799" cy="2400771"/>
          </a:xfrm>
        </p:spPr>
        <p:txBody>
          <a:bodyPr/>
          <a:lstStyle>
            <a:lvl1pPr marL="0" indent="0">
              <a:buNone/>
              <a:defRPr sz="1008"/>
            </a:lvl1pPr>
            <a:lvl2pPr marL="287990" indent="0">
              <a:buNone/>
              <a:defRPr sz="882"/>
            </a:lvl2pPr>
            <a:lvl3pPr marL="575981" indent="0">
              <a:buNone/>
              <a:defRPr sz="756"/>
            </a:lvl3pPr>
            <a:lvl4pPr marL="863971" indent="0">
              <a:buNone/>
              <a:defRPr sz="630"/>
            </a:lvl4pPr>
            <a:lvl5pPr marL="1151961" indent="0">
              <a:buNone/>
              <a:defRPr sz="630"/>
            </a:lvl5pPr>
            <a:lvl6pPr marL="1439951" indent="0">
              <a:buNone/>
              <a:defRPr sz="630"/>
            </a:lvl6pPr>
            <a:lvl7pPr marL="1727942" indent="0">
              <a:buNone/>
              <a:defRPr sz="630"/>
            </a:lvl7pPr>
            <a:lvl8pPr marL="2015932" indent="0">
              <a:buNone/>
              <a:defRPr sz="630"/>
            </a:lvl8pPr>
            <a:lvl9pPr marL="2303922" indent="0">
              <a:buNone/>
              <a:defRPr sz="63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88584-4114-2146-872C-B3F5720A8D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0A8C1-0D60-A440-BB24-01B9C05B3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269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287972"/>
            <a:ext cx="1973799" cy="1007904"/>
          </a:xfrm>
        </p:spPr>
        <p:txBody>
          <a:bodyPr anchor="b"/>
          <a:lstStyle>
            <a:lvl1pPr>
              <a:defRPr sz="2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621942"/>
            <a:ext cx="3098155" cy="3069707"/>
          </a:xfrm>
        </p:spPr>
        <p:txBody>
          <a:bodyPr anchor="t"/>
          <a:lstStyle>
            <a:lvl1pPr marL="0" indent="0">
              <a:buNone/>
              <a:defRPr sz="2016"/>
            </a:lvl1pPr>
            <a:lvl2pPr marL="287990" indent="0">
              <a:buNone/>
              <a:defRPr sz="1764"/>
            </a:lvl2pPr>
            <a:lvl3pPr marL="575981" indent="0">
              <a:buNone/>
              <a:defRPr sz="1512"/>
            </a:lvl3pPr>
            <a:lvl4pPr marL="863971" indent="0">
              <a:buNone/>
              <a:defRPr sz="1260"/>
            </a:lvl4pPr>
            <a:lvl5pPr marL="1151961" indent="0">
              <a:buNone/>
              <a:defRPr sz="1260"/>
            </a:lvl5pPr>
            <a:lvl6pPr marL="1439951" indent="0">
              <a:buNone/>
              <a:defRPr sz="1260"/>
            </a:lvl6pPr>
            <a:lvl7pPr marL="1727942" indent="0">
              <a:buNone/>
              <a:defRPr sz="1260"/>
            </a:lvl7pPr>
            <a:lvl8pPr marL="2015932" indent="0">
              <a:buNone/>
              <a:defRPr sz="1260"/>
            </a:lvl8pPr>
            <a:lvl9pPr marL="2303922" indent="0">
              <a:buNone/>
              <a:defRPr sz="126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1295877"/>
            <a:ext cx="1973799" cy="2400771"/>
          </a:xfrm>
        </p:spPr>
        <p:txBody>
          <a:bodyPr/>
          <a:lstStyle>
            <a:lvl1pPr marL="0" indent="0">
              <a:buNone/>
              <a:defRPr sz="1008"/>
            </a:lvl1pPr>
            <a:lvl2pPr marL="287990" indent="0">
              <a:buNone/>
              <a:defRPr sz="882"/>
            </a:lvl2pPr>
            <a:lvl3pPr marL="575981" indent="0">
              <a:buNone/>
              <a:defRPr sz="756"/>
            </a:lvl3pPr>
            <a:lvl4pPr marL="863971" indent="0">
              <a:buNone/>
              <a:defRPr sz="630"/>
            </a:lvl4pPr>
            <a:lvl5pPr marL="1151961" indent="0">
              <a:buNone/>
              <a:defRPr sz="630"/>
            </a:lvl5pPr>
            <a:lvl6pPr marL="1439951" indent="0">
              <a:buNone/>
              <a:defRPr sz="630"/>
            </a:lvl6pPr>
            <a:lvl7pPr marL="1727942" indent="0">
              <a:buNone/>
              <a:defRPr sz="630"/>
            </a:lvl7pPr>
            <a:lvl8pPr marL="2015932" indent="0">
              <a:buNone/>
              <a:defRPr sz="630"/>
            </a:lvl8pPr>
            <a:lvl9pPr marL="2303922" indent="0">
              <a:buNone/>
              <a:defRPr sz="63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88584-4114-2146-872C-B3F5720A8D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0A8C1-0D60-A440-BB24-01B9C05B3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091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88584-4114-2146-872C-B3F5720A8D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0A8C1-0D60-A440-BB24-01B9C05B3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371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229978"/>
            <a:ext cx="1319585" cy="366065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229978"/>
            <a:ext cx="3882256" cy="3660651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88584-4114-2146-872C-B3F5720A8D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0A8C1-0D60-A440-BB24-01B9C05B3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345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229979"/>
            <a:ext cx="5278339" cy="834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1149890"/>
            <a:ext cx="5278339" cy="2740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4003619"/>
            <a:ext cx="1376958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188584-4114-2146-872C-B3F5720A8DA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4003619"/>
            <a:ext cx="2065437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4003619"/>
            <a:ext cx="1376958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90A8C1-0D60-A440-BB24-01B9C05B3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244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75981" rtl="0" eaLnBrk="1" latinLnBrk="0" hangingPunct="1">
        <a:lnSpc>
          <a:spcPct val="90000"/>
        </a:lnSpc>
        <a:spcBef>
          <a:spcPct val="0"/>
        </a:spcBef>
        <a:buNone/>
        <a:defRPr sz="27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3995" indent="-143995" algn="l" defTabSz="575981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1pPr>
      <a:lvl2pPr marL="431985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2pPr>
      <a:lvl3pPr marL="719976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1007966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295956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58394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87193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15992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44791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90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8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7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96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95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942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932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922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uidance/complete-the-pe-and-sport-premium-expenditure-reporting-return?utm_source=chatgpt.com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gov.uk/government/publications/pe-and-sport-premium-conditions-of-grant-2024-to-2025?utm_source=chatgpt.com" TargetMode="External"/><Relationship Id="rId4" Type="http://schemas.openxmlformats.org/officeDocument/2006/relationships/hyperlink" Target="https://www.gov.uk/guidance/pe-and-sport-premium-for-primary-school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wimming.org/schools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wimming.org/schools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lage of children playing basketball&#10;&#10;AI-generated content may be incorrect.">
            <a:extLst>
              <a:ext uri="{FF2B5EF4-FFF2-40B4-BE49-F238E27FC236}">
                <a16:creationId xmlns:a16="http://schemas.microsoft.com/office/drawing/2014/main" id="{652499ED-E288-CEDF-2747-6811C7508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" y="0"/>
            <a:ext cx="6111146" cy="431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57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66DBE-18A7-A19C-92D3-CC996F629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CAAD77C-C201-D385-6F94-B57DFA3AC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48"/>
            <a:ext cx="6154057" cy="43254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4AD989-60DA-E3F8-4931-F4AB2DA34FC1}"/>
              </a:ext>
            </a:extLst>
          </p:cNvPr>
          <p:cNvSpPr txBox="1"/>
          <p:nvPr/>
        </p:nvSpPr>
        <p:spPr>
          <a:xfrm>
            <a:off x="241825" y="211597"/>
            <a:ext cx="3559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alibri" panose="020F0502020204030204" pitchFamily="34" charset="0"/>
                <a:cs typeface="Calibri" panose="020F0502020204030204" pitchFamily="34" charset="0"/>
              </a:rPr>
              <a:t>PE and sport premium monitoring and tracking form</a:t>
            </a:r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E75BBE26-0E13-8E2A-5BAF-A450B00A8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825" y="663646"/>
            <a:ext cx="5695149" cy="3424476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171450" marR="419100" lvl="0" indent="-171450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intended that this template should be used as preparation for the completion of the statutory DfE PE and sport premium digital expenditure</a:t>
            </a:r>
            <a:r>
              <a:rPr lang="en-US" sz="850" spc="-5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reporting return.</a:t>
            </a:r>
            <a:r>
              <a:rPr lang="en-US" sz="850" spc="-5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en-US" sz="850" spc="-5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</a:t>
            </a:r>
            <a:r>
              <a:rPr lang="en-US" sz="850" spc="-5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upload</a:t>
            </a:r>
            <a:r>
              <a:rPr lang="en-US" sz="850" spc="-5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en-US" sz="850" spc="-5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(including</a:t>
            </a:r>
            <a:r>
              <a:rPr lang="en-US" sz="850" spc="-5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swimming) from this template onto this platform once it becomes accessible. </a:t>
            </a:r>
            <a:endParaRPr lang="en-GB" sz="8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marR="419100" lvl="0" indent="-171450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template is a working document that you can amend and update during the year.</a:t>
            </a:r>
            <a:endParaRPr lang="en-GB" sz="8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marR="419100" lvl="0" indent="-171450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Before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decide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going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funding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academic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year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should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reflect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evaluate the impact of your use of you PE and sport premium funding in 2024/25.</a:t>
            </a:r>
            <a:endParaRPr lang="en-GB" sz="8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marR="419100" lvl="0" indent="-171450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should use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evaluation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last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year’s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funding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help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decide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en-US" sz="850" spc="-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academic year, how you will do it, and what impact you expect it to have. </a:t>
            </a:r>
          </a:p>
          <a:p>
            <a:pPr marL="171450" marR="419100" lvl="0" indent="-171450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spending of the funding must conform with the terms outlined in the conditions of grant </a:t>
            </a:r>
            <a:endParaRPr lang="en-GB" sz="8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marR="419100" lvl="0" indent="-171450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summative digital expenditure reporting from June 2026 will continue to include swimming and water safety information. PE and sport premium funding can be used to provide top-up lessons, where necessary, to ensure pupils meet national curriculum swimming requirements</a:t>
            </a:r>
            <a:endParaRPr lang="en-GB" sz="8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marR="419100" lvl="0" indent="-171450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ensure funding is used effectively and based on your school’s needs; guidance and examples of best practice across schools can be found here. </a:t>
            </a:r>
            <a:endParaRPr lang="en-GB" sz="8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marR="419100" lvl="0" indent="-171450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must use the funding to make additional and sustainable improvements to the PE and sport in your school. </a:t>
            </a:r>
            <a:endParaRPr lang="en-GB" sz="8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marR="419100" lvl="0" indent="-171450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US" sz="8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must develop and add to the PESSPA activities that your school already offers.</a:t>
            </a:r>
            <a:endParaRPr lang="en-GB" sz="85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312420">
              <a:lnSpc>
                <a:spcPct val="124000"/>
              </a:lnSpc>
              <a:spcBef>
                <a:spcPts val="5"/>
              </a:spcBef>
              <a:buNone/>
            </a:pPr>
            <a:r>
              <a:rPr lang="en-US" sz="8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85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3025" marR="312420">
              <a:lnSpc>
                <a:spcPct val="124000"/>
              </a:lnSpc>
              <a:spcBef>
                <a:spcPts val="5"/>
              </a:spcBef>
              <a:buNone/>
            </a:pPr>
            <a:r>
              <a:rPr lang="en-US" sz="85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Useful Links:</a:t>
            </a:r>
            <a:endParaRPr lang="en-GB" sz="85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marR="312420" lvl="0" indent="-171450">
              <a:lnSpc>
                <a:spcPct val="124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n-US" sz="85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Complete the PE and sport premium expenditure reporting return - GOV.UK</a:t>
            </a:r>
            <a:endParaRPr lang="en-GB" sz="85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marR="312420" lvl="0" indent="-171450">
              <a:lnSpc>
                <a:spcPct val="124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n-US" sz="85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PE and sport premium for primary schools - GOV.UK</a:t>
            </a:r>
            <a:endParaRPr lang="en-GB" sz="85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marR="312420" lvl="0" indent="-171450">
              <a:lnSpc>
                <a:spcPct val="124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n-US" sz="85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PE and sport premium: conditions of grant 2024 to 2025 - GOV.UK</a:t>
            </a:r>
            <a:endParaRPr lang="en-GB" sz="85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312420">
              <a:lnSpc>
                <a:spcPct val="124000"/>
              </a:lnSpc>
              <a:spcBef>
                <a:spcPts val="5"/>
              </a:spcBef>
              <a:buNone/>
            </a:pPr>
            <a:r>
              <a:rPr lang="en-US" sz="85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85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483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D0551-469A-DEBD-2409-100B2C306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53D601A-6B9B-B24F-954C-6D0ACC4C5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769" y="0"/>
            <a:ext cx="6173264" cy="43225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BFD564-002E-61DE-9DBD-A3D6F53646DD}"/>
              </a:ext>
            </a:extLst>
          </p:cNvPr>
          <p:cNvSpPr txBox="1"/>
          <p:nvPr/>
        </p:nvSpPr>
        <p:spPr>
          <a:xfrm>
            <a:off x="241825" y="226711"/>
            <a:ext cx="3559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alibri" panose="020F0502020204030204" pitchFamily="34" charset="0"/>
                <a:cs typeface="Calibri" panose="020F0502020204030204" pitchFamily="34" charset="0"/>
              </a:rPr>
              <a:t>Review of the last academic year (2024/2025)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D9F60F-F13B-1086-50C1-85D73CC0740F}"/>
              </a:ext>
            </a:extLst>
          </p:cNvPr>
          <p:cNvSpPr txBox="1"/>
          <p:nvPr/>
        </p:nvSpPr>
        <p:spPr>
          <a:xfrm>
            <a:off x="241825" y="635438"/>
            <a:ext cx="5684413" cy="893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US" sz="850" dirty="0"/>
              <a:t>Take some time to reflect on your intent, implementation and impact from last academic year to celebrate your wins but to also think about improvements for the year ahead.</a:t>
            </a:r>
          </a:p>
          <a:p>
            <a:pPr marL="171450" indent="-171450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US" sz="850" dirty="0"/>
              <a:t>You do not need to complete every box. Just record the information that is key to your school's priorities and areas of focus.</a:t>
            </a:r>
          </a:p>
          <a:p>
            <a:pPr>
              <a:lnSpc>
                <a:spcPct val="124000"/>
              </a:lnSpc>
            </a:pPr>
            <a:r>
              <a:rPr lang="en-US" sz="850" dirty="0"/>
              <a:t>Remember - Be clear about how you focused spending on key groups such as SEND, girls and disadvantaged pupils. 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65D4AC4-7957-AA62-C1A0-FE4F2CF00C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828701"/>
              </p:ext>
            </p:extLst>
          </p:nvPr>
        </p:nvGraphicFramePr>
        <p:xfrm>
          <a:off x="298297" y="1672070"/>
          <a:ext cx="5530128" cy="24208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1987">
                  <a:extLst>
                    <a:ext uri="{9D8B030D-6E8A-4147-A177-3AD203B41FA5}">
                      <a16:colId xmlns:a16="http://schemas.microsoft.com/office/drawing/2014/main" val="1397519339"/>
                    </a:ext>
                  </a:extLst>
                </a:gridCol>
                <a:gridCol w="2010284">
                  <a:extLst>
                    <a:ext uri="{9D8B030D-6E8A-4147-A177-3AD203B41FA5}">
                      <a16:colId xmlns:a16="http://schemas.microsoft.com/office/drawing/2014/main" val="279180329"/>
                    </a:ext>
                  </a:extLst>
                </a:gridCol>
                <a:gridCol w="1807857">
                  <a:extLst>
                    <a:ext uri="{9D8B030D-6E8A-4147-A177-3AD203B41FA5}">
                      <a16:colId xmlns:a16="http://schemas.microsoft.com/office/drawing/2014/main" val="1532179531"/>
                    </a:ext>
                  </a:extLst>
                </a:gridCol>
              </a:tblGrid>
              <a:tr h="226247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Swimming and Water Safety</a:t>
                      </a:r>
                      <a:endParaRPr lang="en-GB" sz="7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b="1" kern="12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What went well? Supporting evidence?</a:t>
                      </a:r>
                      <a:r>
                        <a:rPr lang="en-GB" sz="7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7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 didn't go well? Supporting evidence? </a:t>
                      </a:r>
                      <a:endParaRPr lang="en-GB" sz="7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67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Swim competently, confidently and proficiently over a distance of at least 25 </a:t>
                      </a:r>
                      <a:r>
                        <a:rPr lang="en-US" sz="7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metres</a:t>
                      </a: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N/A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N/A</a:t>
                      </a: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148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Use a range of strokes effectively (for example, front crawl, backstroke and breaststroke)</a:t>
                      </a: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N/A</a:t>
                      </a: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N/A</a:t>
                      </a: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50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Perform safe self-rescue in different water-based situations</a:t>
                      </a: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N/A</a:t>
                      </a: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N/A</a:t>
                      </a: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4585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243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5B673-A646-6C19-D15A-944B76414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FE197E3-816B-103F-5443-0FF70B38E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729" y="0"/>
            <a:ext cx="6187224" cy="43225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774285-6350-5F9D-309A-493EA80BAD9B}"/>
              </a:ext>
            </a:extLst>
          </p:cNvPr>
          <p:cNvSpPr txBox="1"/>
          <p:nvPr/>
        </p:nvSpPr>
        <p:spPr>
          <a:xfrm>
            <a:off x="241825" y="226711"/>
            <a:ext cx="3559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alibri" panose="020F0502020204030204" pitchFamily="34" charset="0"/>
                <a:cs typeface="Calibri" panose="020F0502020204030204" pitchFamily="34" charset="0"/>
              </a:rPr>
              <a:t>Review of the last academic year (2024/2025)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3E1137-5874-5AF5-E33D-0283DCF09A03}"/>
              </a:ext>
            </a:extLst>
          </p:cNvPr>
          <p:cNvSpPr/>
          <p:nvPr/>
        </p:nvSpPr>
        <p:spPr>
          <a:xfrm>
            <a:off x="151644" y="167948"/>
            <a:ext cx="5870308" cy="439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B7A6755-CF87-7230-570A-7309BBAF65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972711"/>
              </p:ext>
            </p:extLst>
          </p:nvPr>
        </p:nvGraphicFramePr>
        <p:xfrm>
          <a:off x="241825" y="283020"/>
          <a:ext cx="5530128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1987">
                  <a:extLst>
                    <a:ext uri="{9D8B030D-6E8A-4147-A177-3AD203B41FA5}">
                      <a16:colId xmlns:a16="http://schemas.microsoft.com/office/drawing/2014/main" val="1397519339"/>
                    </a:ext>
                  </a:extLst>
                </a:gridCol>
                <a:gridCol w="2010284">
                  <a:extLst>
                    <a:ext uri="{9D8B030D-6E8A-4147-A177-3AD203B41FA5}">
                      <a16:colId xmlns:a16="http://schemas.microsoft.com/office/drawing/2014/main" val="279180329"/>
                    </a:ext>
                  </a:extLst>
                </a:gridCol>
                <a:gridCol w="1807857">
                  <a:extLst>
                    <a:ext uri="{9D8B030D-6E8A-4147-A177-3AD203B41FA5}">
                      <a16:colId xmlns:a16="http://schemas.microsoft.com/office/drawing/2014/main" val="1532179531"/>
                    </a:ext>
                  </a:extLst>
                </a:gridCol>
              </a:tblGrid>
              <a:tr h="226247">
                <a:tc>
                  <a:txBody>
                    <a:bodyPr/>
                    <a:lstStyle/>
                    <a:p>
                      <a:pPr algn="ctr"/>
                      <a:r>
                        <a:rPr lang="en-GB" sz="700" b="1" kern="12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Key areas as outlined in PE and sport premium guidance</a:t>
                      </a:r>
                      <a:endParaRPr lang="en-US" sz="7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b="1" kern="12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What went well? Supporting evidence?</a:t>
                      </a:r>
                      <a:r>
                        <a:rPr lang="en-GB" sz="7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7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 didn't go well? Supporting evidence? </a:t>
                      </a:r>
                      <a:endParaRPr lang="en-GB" sz="7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67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Increasing confidence, knowledge and skills of all staff in teaching PE and sporting activities prioritising CPD and training where needed</a:t>
                      </a:r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develop skills of trainee teacher to deliver PE confidently and correctly</a:t>
                      </a: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Trainee teacher identified her lack of confidence at teach PE, in response, targeted CPD was prioritized to strengthen subject knowledge and improve delivery.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Lesson observations evidenced the training had begun to improve confidence, consistency and curriculum delivery, ensuring pupils benefited from well-planned, inclusive and engaging PE and sporting activities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Support also involved observing other teachers teaching PE and support and observations from mentor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148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Increasing engagement of all pupils in regular physical activity and sporting activities</a:t>
                      </a:r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Offer physical activities during play/breaktimes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Use Junior School field to allow reception children to ‘run’.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Create a new apparatus area within the playground to allow climbing, balancing during all break times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Offer free swimming lessons to all children in school (6 x weekly lesson)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Wet play/lunchtimes limits physical activities</a:t>
                      </a: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50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5977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53B42-8C81-4DE7-625E-17DE05AD0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C0FE35C-D015-5924-5AA8-4FAE00537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729" y="0"/>
            <a:ext cx="6187224" cy="43225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532BB3-3E8C-8C2B-D49F-407DAA50D1D2}"/>
              </a:ext>
            </a:extLst>
          </p:cNvPr>
          <p:cNvSpPr txBox="1"/>
          <p:nvPr/>
        </p:nvSpPr>
        <p:spPr>
          <a:xfrm>
            <a:off x="241825" y="226711"/>
            <a:ext cx="3559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alibri" panose="020F0502020204030204" pitchFamily="34" charset="0"/>
                <a:cs typeface="Calibri" panose="020F0502020204030204" pitchFamily="34" charset="0"/>
              </a:rPr>
              <a:t>Review of the last academic year (2024/2025)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56B0D5-CD92-3A4E-5E05-AA4D983A4A24}"/>
              </a:ext>
            </a:extLst>
          </p:cNvPr>
          <p:cNvSpPr/>
          <p:nvPr/>
        </p:nvSpPr>
        <p:spPr>
          <a:xfrm>
            <a:off x="159264" y="175568"/>
            <a:ext cx="5870308" cy="439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9BDBC17-CD2E-90F4-A5E7-9D45B87765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885579"/>
              </p:ext>
            </p:extLst>
          </p:nvPr>
        </p:nvGraphicFramePr>
        <p:xfrm>
          <a:off x="241825" y="283020"/>
          <a:ext cx="5530128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1987">
                  <a:extLst>
                    <a:ext uri="{9D8B030D-6E8A-4147-A177-3AD203B41FA5}">
                      <a16:colId xmlns:a16="http://schemas.microsoft.com/office/drawing/2014/main" val="1397519339"/>
                    </a:ext>
                  </a:extLst>
                </a:gridCol>
                <a:gridCol w="2010284">
                  <a:extLst>
                    <a:ext uri="{9D8B030D-6E8A-4147-A177-3AD203B41FA5}">
                      <a16:colId xmlns:a16="http://schemas.microsoft.com/office/drawing/2014/main" val="279180329"/>
                    </a:ext>
                  </a:extLst>
                </a:gridCol>
                <a:gridCol w="1807857">
                  <a:extLst>
                    <a:ext uri="{9D8B030D-6E8A-4147-A177-3AD203B41FA5}">
                      <a16:colId xmlns:a16="http://schemas.microsoft.com/office/drawing/2014/main" val="1532179531"/>
                    </a:ext>
                  </a:extLst>
                </a:gridCol>
              </a:tblGrid>
              <a:tr h="226247">
                <a:tc>
                  <a:txBody>
                    <a:bodyPr/>
                    <a:lstStyle/>
                    <a:p>
                      <a:pPr algn="ctr"/>
                      <a:r>
                        <a:rPr lang="en-GB" sz="700" b="1" kern="12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Key areas as outlined in PE and sport premium guidance</a:t>
                      </a:r>
                      <a:endParaRPr lang="en-US" sz="7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b="1" kern="12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What went well? Supporting evidence?</a:t>
                      </a:r>
                      <a:r>
                        <a:rPr lang="en-GB" sz="7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7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 didn't go well? Supporting evidence? </a:t>
                      </a:r>
                      <a:endParaRPr lang="en-GB" sz="7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67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n-US" sz="7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Raising the profile of PE and sport across the school, to support whole school improvement</a:t>
                      </a:r>
                      <a:endParaRPr lang="en-US" sz="7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Mini marathon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Involvement in inter school competitions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Sports day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Swimming lessons for all children</a:t>
                      </a: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N/A</a:t>
                      </a: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148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Offer a broader and more equal experience of a range of sports and physical activities to all pupils and ensure equal access to sport for boys and girls</a:t>
                      </a:r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Dance during one world week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Zumba discos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Yoga in reception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Children engaged very well in the sessions and reported that they enjoyed them.  The workshops supported pupils’ physical and emotional wellbeing and promoted active participation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Swimming lessons for all children</a:t>
                      </a: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N/A</a:t>
                      </a: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50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 </a:t>
                      </a: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Increasing participation in competitive sport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Engage children in competitive physical activities, fostering a culture of sport within our school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Dance festival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SSP Sports Awards Event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Athletics competition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Multi-sports competition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Sports day</a:t>
                      </a: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N/A</a:t>
                      </a: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9361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2214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D434C-40D3-B593-20E1-7F77321E8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026D05E-2A4F-B56B-D369-7D73D5C3E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09" y="0"/>
            <a:ext cx="6166284" cy="43225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68A47E-05FA-E59E-E6B8-458180D7CF21}"/>
              </a:ext>
            </a:extLst>
          </p:cNvPr>
          <p:cNvSpPr txBox="1"/>
          <p:nvPr/>
        </p:nvSpPr>
        <p:spPr>
          <a:xfrm>
            <a:off x="241825" y="226711"/>
            <a:ext cx="3559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alibri" panose="020F0502020204030204" pitchFamily="34" charset="0"/>
                <a:cs typeface="Calibri" panose="020F0502020204030204" pitchFamily="34" charset="0"/>
              </a:rPr>
              <a:t>Aims for the next academic year (2025/2026)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6A6CD2-88E8-9610-81B4-3451EA6069CB}"/>
              </a:ext>
            </a:extLst>
          </p:cNvPr>
          <p:cNvSpPr txBox="1"/>
          <p:nvPr/>
        </p:nvSpPr>
        <p:spPr>
          <a:xfrm>
            <a:off x="241825" y="607518"/>
            <a:ext cx="5684413" cy="169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US" sz="850" dirty="0"/>
              <a:t>Using your whole school priorities, school development plan and previous PE, school sport and physical activity data, set out your aims for the year ahead. </a:t>
            </a:r>
          </a:p>
          <a:p>
            <a:pPr marL="171450" indent="-171450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US" sz="850" dirty="0"/>
              <a:t>Think about specific areas of need such as </a:t>
            </a:r>
            <a:r>
              <a:rPr lang="en-US" sz="850" b="1" dirty="0"/>
              <a:t>inactive girls, SEND and disadvantaged pupils</a:t>
            </a:r>
          </a:p>
          <a:p>
            <a:pPr marL="171450" indent="-171450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US" sz="850" dirty="0"/>
              <a:t>Remember to also input your swimming data and reflections in the table located at the bottom of this page.</a:t>
            </a:r>
          </a:p>
          <a:p>
            <a:pPr marL="171450" indent="-171450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US" sz="850" dirty="0"/>
              <a:t>Consider which of the 5 key areas improvements will be focusing on:</a:t>
            </a:r>
          </a:p>
          <a:p>
            <a:pPr marL="228600" indent="-228600">
              <a:lnSpc>
                <a:spcPct val="124000"/>
              </a:lnSpc>
              <a:buFont typeface="+mj-lt"/>
              <a:buAutoNum type="arabicPeriod"/>
            </a:pPr>
            <a:r>
              <a:rPr lang="en-US" sz="700" dirty="0"/>
              <a:t>Increasing confidence, knowledge and skills of all staff in teaching PE and sporting activities prioritising CPD and training where needed.</a:t>
            </a:r>
          </a:p>
          <a:p>
            <a:pPr marL="228600" indent="-228600">
              <a:lnSpc>
                <a:spcPct val="124000"/>
              </a:lnSpc>
              <a:buFont typeface="+mj-lt"/>
              <a:buAutoNum type="arabicPeriod"/>
            </a:pPr>
            <a:r>
              <a:rPr lang="en-US" sz="700" dirty="0"/>
              <a:t>Increasing engagement of all pupils in regular physical activity and sporting activities</a:t>
            </a:r>
          </a:p>
          <a:p>
            <a:pPr marL="228600" indent="-228600">
              <a:lnSpc>
                <a:spcPct val="124000"/>
              </a:lnSpc>
              <a:buFont typeface="+mj-lt"/>
              <a:buAutoNum type="arabicPeriod"/>
            </a:pPr>
            <a:r>
              <a:rPr lang="en-US" sz="700" dirty="0"/>
              <a:t>Raising the profile of PE and sport across the school, to support whole school improvement</a:t>
            </a:r>
          </a:p>
          <a:p>
            <a:pPr marL="228600" indent="-228600">
              <a:lnSpc>
                <a:spcPct val="124000"/>
              </a:lnSpc>
              <a:buFont typeface="+mj-lt"/>
              <a:buAutoNum type="arabicPeriod"/>
            </a:pPr>
            <a:r>
              <a:rPr lang="en-US" sz="700" dirty="0"/>
              <a:t>Offer a broader and more equal experience of a range of sports and physical activities to all pupils and ensure equal access to sport for boys and girls</a:t>
            </a:r>
          </a:p>
          <a:p>
            <a:pPr marL="228600" indent="-228600">
              <a:lnSpc>
                <a:spcPct val="124000"/>
              </a:lnSpc>
              <a:buFont typeface="+mj-lt"/>
              <a:buAutoNum type="arabicPeriod"/>
            </a:pPr>
            <a:r>
              <a:rPr lang="en-US" sz="700" dirty="0"/>
              <a:t>Increasing participation in competitive sport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A182FA8-E1AB-D63D-6ECD-2D907EE595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744677"/>
              </p:ext>
            </p:extLst>
          </p:nvPr>
        </p:nvGraphicFramePr>
        <p:xfrm>
          <a:off x="315269" y="2352676"/>
          <a:ext cx="5530128" cy="1780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1987">
                  <a:extLst>
                    <a:ext uri="{9D8B030D-6E8A-4147-A177-3AD203B41FA5}">
                      <a16:colId xmlns:a16="http://schemas.microsoft.com/office/drawing/2014/main" val="1397519339"/>
                    </a:ext>
                  </a:extLst>
                </a:gridCol>
                <a:gridCol w="2010284">
                  <a:extLst>
                    <a:ext uri="{9D8B030D-6E8A-4147-A177-3AD203B41FA5}">
                      <a16:colId xmlns:a16="http://schemas.microsoft.com/office/drawing/2014/main" val="279180329"/>
                    </a:ext>
                  </a:extLst>
                </a:gridCol>
                <a:gridCol w="1807857">
                  <a:extLst>
                    <a:ext uri="{9D8B030D-6E8A-4147-A177-3AD203B41FA5}">
                      <a16:colId xmlns:a16="http://schemas.microsoft.com/office/drawing/2014/main" val="1532179531"/>
                    </a:ext>
                  </a:extLst>
                </a:gridCol>
              </a:tblGrid>
              <a:tr h="226247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3"/>
                        </a:rPr>
                        <a:t>Swimming and Water Safety</a:t>
                      </a:r>
                      <a:endParaRPr lang="en-GB" sz="7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b="1" kern="12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What went well? Supporting evidence?</a:t>
                      </a:r>
                      <a:r>
                        <a:rPr lang="en-GB" sz="7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7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 didn't go well? Supporting evidence? </a:t>
                      </a:r>
                      <a:endParaRPr lang="en-GB" sz="7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67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Swim competently, confidently and proficiently over a distance of at least 25 </a:t>
                      </a:r>
                      <a:r>
                        <a:rPr lang="en-US" sz="7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metres</a:t>
                      </a:r>
                      <a:endParaRPr lang="en-US" sz="7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N/A</a:t>
                      </a: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N/A</a:t>
                      </a: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148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Use a range of strokes effectively (for example, front crawl, backstroke and breaststroke)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N/A</a:t>
                      </a: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N/A</a:t>
                      </a: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50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Perform safe self-rescue in different water-based situations</a:t>
                      </a: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N/A</a:t>
                      </a: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N/A</a:t>
                      </a:r>
                    </a:p>
                    <a:p>
                      <a:endParaRPr 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4585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6791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BAF56-3D8C-5C56-EC65-F09DDE0E9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8FECD63-296E-DB2D-1218-4F9CDBBED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709" y="0"/>
            <a:ext cx="6201184" cy="43225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A9C37A-3E57-4DDF-9242-6A80A0981789}"/>
              </a:ext>
            </a:extLst>
          </p:cNvPr>
          <p:cNvSpPr txBox="1"/>
          <p:nvPr/>
        </p:nvSpPr>
        <p:spPr>
          <a:xfrm>
            <a:off x="241825" y="226711"/>
            <a:ext cx="3559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alibri" panose="020F0502020204030204" pitchFamily="34" charset="0"/>
                <a:cs typeface="Calibri" panose="020F0502020204030204" pitchFamily="34" charset="0"/>
              </a:rPr>
              <a:t>Review of the last academic year (2024/2025)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8B5FDB1-5538-DC46-5C8D-0386BD9BBC8C}"/>
              </a:ext>
            </a:extLst>
          </p:cNvPr>
          <p:cNvSpPr/>
          <p:nvPr/>
        </p:nvSpPr>
        <p:spPr>
          <a:xfrm>
            <a:off x="167524" y="167948"/>
            <a:ext cx="5870308" cy="439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BEE4F89-4408-F00A-3DA8-BFCBC572C1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259119"/>
              </p:ext>
            </p:extLst>
          </p:nvPr>
        </p:nvGraphicFramePr>
        <p:xfrm>
          <a:off x="241825" y="283020"/>
          <a:ext cx="5530128" cy="2974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0205">
                  <a:extLst>
                    <a:ext uri="{9D8B030D-6E8A-4147-A177-3AD203B41FA5}">
                      <a16:colId xmlns:a16="http://schemas.microsoft.com/office/drawing/2014/main" val="1397519339"/>
                    </a:ext>
                  </a:extLst>
                </a:gridCol>
                <a:gridCol w="1515011">
                  <a:extLst>
                    <a:ext uri="{9D8B030D-6E8A-4147-A177-3AD203B41FA5}">
                      <a16:colId xmlns:a16="http://schemas.microsoft.com/office/drawing/2014/main" val="279180329"/>
                    </a:ext>
                  </a:extLst>
                </a:gridCol>
                <a:gridCol w="1362456">
                  <a:extLst>
                    <a:ext uri="{9D8B030D-6E8A-4147-A177-3AD203B41FA5}">
                      <a16:colId xmlns:a16="http://schemas.microsoft.com/office/drawing/2014/main" val="1419483341"/>
                    </a:ext>
                  </a:extLst>
                </a:gridCol>
                <a:gridCol w="1362456">
                  <a:extLst>
                    <a:ext uri="{9D8B030D-6E8A-4147-A177-3AD203B41FA5}">
                      <a16:colId xmlns:a16="http://schemas.microsoft.com/office/drawing/2014/main" val="1532179531"/>
                    </a:ext>
                  </a:extLst>
                </a:gridCol>
              </a:tblGrid>
              <a:tr h="226247">
                <a:tc>
                  <a:txBody>
                    <a:bodyPr/>
                    <a:lstStyle/>
                    <a:p>
                      <a:pPr algn="ctr"/>
                      <a:r>
                        <a:rPr lang="en-GB" sz="700" b="1" kern="12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Aim</a:t>
                      </a:r>
                      <a:endParaRPr lang="en-US" sz="7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b="1" kern="12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Why?</a:t>
                      </a:r>
                      <a:endParaRPr lang="en-US" sz="7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Key Area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Supporting evidence</a:t>
                      </a:r>
                      <a:endParaRPr lang="en-GB" sz="7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67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Enhance staff confidence, subject knowledge and teaching skills to deliver high-quality PE.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Targeted professional development will improve teaching quality, increase staff confidence and support higher levels of pupil participation and achievement in PE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  Increased confidence, knowledge and skills of all staff in teaching PE and sport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Lesson observations, monitoring, PE subject leader monitoring, staff feedback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50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Provide a wide range of activities and equipment for lunchtime play to encourage active, purposeful and inclusive participation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Accessible equipment will increase activity levels, encourage co-operation and reduce sedentary </a:t>
                      </a:r>
                      <a:r>
                        <a:rPr lang="en-US" sz="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behaviour</a:t>
                      </a: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during social times.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  Engagement of all pupils in regular physical activity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Lunchtime observations, </a:t>
                      </a:r>
                      <a:r>
                        <a:rPr lang="en-US" sz="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behaviour</a:t>
                      </a: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issues reduce, participation in physical play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936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Promote active lifestyles through workshops, walk to school week and a range of physical activity initiatives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Regular physical activity supports health, wellbeing, concentration, confidence and the development of lifelong healthy habits.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  The profile of PE and sport is raised across the school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Pupil voice/feedback, increased awareness in healthy lifestyles.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514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Ensure sufficient, high quality PE equipment is available to </a:t>
                      </a:r>
                      <a:r>
                        <a:rPr lang="en-US" sz="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maximise</a:t>
                      </a: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participation and activity levels during PE.  Provide adapted resources  to support SEND pupils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Appropriate resources will promote inclusion, equality of access and the development of fundamental movement skills for all pupils.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  Broader experience of a range of sports and activities offered to all pupils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Increased involvement from SEND pupils, pupil voice, 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2556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Provide opportunities for KS1 pupils to participate in sporting festivals, inter-house competitions and events with other schools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Competitive opportunities develop confidence, teamwork, resilience, sportsmanship and positive attitudes towards physical activity.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  Increased participation in competitive sport.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Range of pupils participating in activities, pupil voice, celebrations of participation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050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7788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0599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76EB2-453F-EBD4-CAEA-C1385F926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16F9FF0-9213-3BFF-5463-418DC945D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769" y="0"/>
            <a:ext cx="6166284" cy="43225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783345-C545-CED1-568E-A1725BB54AFE}"/>
              </a:ext>
            </a:extLst>
          </p:cNvPr>
          <p:cNvSpPr txBox="1"/>
          <p:nvPr/>
        </p:nvSpPr>
        <p:spPr>
          <a:xfrm>
            <a:off x="241825" y="226711"/>
            <a:ext cx="3559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alibri" panose="020F0502020204030204" pitchFamily="34" charset="0"/>
                <a:cs typeface="Calibri" panose="020F0502020204030204" pitchFamily="34" charset="0"/>
              </a:rPr>
              <a:t>Plan, monitor and evaluate (2025/2026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2A97B3-2922-B00E-5223-36C9D9090A0A}"/>
              </a:ext>
            </a:extLst>
          </p:cNvPr>
          <p:cNvSpPr txBox="1"/>
          <p:nvPr/>
        </p:nvSpPr>
        <p:spPr>
          <a:xfrm>
            <a:off x="241825" y="621478"/>
            <a:ext cx="5684413" cy="2240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US" sz="850" dirty="0"/>
              <a:t>Please aim to use this as a live working document through the year. </a:t>
            </a:r>
          </a:p>
          <a:p>
            <a:pPr>
              <a:lnSpc>
                <a:spcPct val="124000"/>
              </a:lnSpc>
            </a:pPr>
            <a:endParaRPr lang="en-US" sz="500" dirty="0"/>
          </a:p>
          <a:p>
            <a:pPr marL="171450" indent="-171450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US" sz="850" dirty="0"/>
              <a:t>Keep returning to this to evidence adaptations and progress made through the PESSPA opportunities you provide.</a:t>
            </a:r>
          </a:p>
          <a:p>
            <a:pPr>
              <a:lnSpc>
                <a:spcPct val="124000"/>
              </a:lnSpc>
            </a:pPr>
            <a:endParaRPr lang="en-US" sz="500" dirty="0"/>
          </a:p>
          <a:p>
            <a:pPr marL="171450" indent="-171450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US" sz="850" dirty="0"/>
              <a:t>There is no set number of objectives you must have. </a:t>
            </a:r>
          </a:p>
          <a:p>
            <a:pPr>
              <a:lnSpc>
                <a:spcPct val="124000"/>
              </a:lnSpc>
            </a:pPr>
            <a:endParaRPr lang="en-US" sz="500" dirty="0"/>
          </a:p>
          <a:p>
            <a:pPr marL="171450" indent="-171450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US" sz="850" dirty="0"/>
              <a:t>Make as many or as few as you see fit that will support your aims for the year ahead. </a:t>
            </a:r>
          </a:p>
          <a:p>
            <a:pPr>
              <a:lnSpc>
                <a:spcPct val="124000"/>
              </a:lnSpc>
            </a:pPr>
            <a:endParaRPr lang="en-US" sz="500" dirty="0"/>
          </a:p>
          <a:p>
            <a:pPr marL="171450" indent="-171450">
              <a:lnSpc>
                <a:spcPct val="124000"/>
              </a:lnSpc>
              <a:buFont typeface="Arial" panose="020B0604020202020204" pitchFamily="34" charset="0"/>
              <a:buChar char="•"/>
            </a:pPr>
            <a:r>
              <a:rPr lang="en-US" sz="850" dirty="0"/>
              <a:t>Consider which of the 5 key areas improvements will be focusing on: </a:t>
            </a:r>
          </a:p>
          <a:p>
            <a:pPr>
              <a:lnSpc>
                <a:spcPct val="124000"/>
              </a:lnSpc>
            </a:pPr>
            <a:endParaRPr lang="en-US" sz="500" dirty="0"/>
          </a:p>
          <a:p>
            <a:pPr marL="228600" indent="-228600">
              <a:lnSpc>
                <a:spcPct val="124000"/>
              </a:lnSpc>
              <a:buFont typeface="+mj-lt"/>
              <a:buAutoNum type="arabicPeriod"/>
            </a:pPr>
            <a:r>
              <a:rPr lang="en-US" sz="700" dirty="0"/>
              <a:t>Increasing confidence, knowledge and skills of all staff in teaching PE and sporting activities prioritising CPD and training where needed.</a:t>
            </a:r>
          </a:p>
          <a:p>
            <a:pPr marL="228600" indent="-228600">
              <a:lnSpc>
                <a:spcPct val="124000"/>
              </a:lnSpc>
              <a:buFont typeface="+mj-lt"/>
              <a:buAutoNum type="arabicPeriod"/>
            </a:pPr>
            <a:r>
              <a:rPr lang="en-US" sz="700" dirty="0"/>
              <a:t>Increasing engagement of all pupils in regular physical activity and sporting activities</a:t>
            </a:r>
          </a:p>
          <a:p>
            <a:pPr marL="228600" indent="-228600">
              <a:lnSpc>
                <a:spcPct val="124000"/>
              </a:lnSpc>
              <a:buFont typeface="+mj-lt"/>
              <a:buAutoNum type="arabicPeriod"/>
            </a:pPr>
            <a:r>
              <a:rPr lang="en-US" sz="700" dirty="0"/>
              <a:t>Raising the profile of PE and sport across the school, to support whole school improvement</a:t>
            </a:r>
          </a:p>
          <a:p>
            <a:pPr marL="228600" indent="-228600">
              <a:lnSpc>
                <a:spcPct val="124000"/>
              </a:lnSpc>
              <a:buFont typeface="+mj-lt"/>
              <a:buAutoNum type="arabicPeriod"/>
            </a:pPr>
            <a:r>
              <a:rPr lang="en-US" sz="700" dirty="0"/>
              <a:t>Offer a broader and more equal experience of a range of sports and physical activities to all pupils and ensure equal access to sport for boys and girls</a:t>
            </a:r>
          </a:p>
          <a:p>
            <a:pPr marL="228600" indent="-228600">
              <a:lnSpc>
                <a:spcPct val="124000"/>
              </a:lnSpc>
              <a:buFont typeface="+mj-lt"/>
              <a:buAutoNum type="arabicPeriod"/>
            </a:pPr>
            <a:r>
              <a:rPr lang="en-US" sz="700" dirty="0"/>
              <a:t>Increasing participation in competitive sport</a:t>
            </a:r>
          </a:p>
        </p:txBody>
      </p:sp>
    </p:spTree>
    <p:extLst>
      <p:ext uri="{BB962C8B-B14F-4D97-AF65-F5344CB8AC3E}">
        <p14:creationId xmlns:p14="http://schemas.microsoft.com/office/powerpoint/2010/main" val="3285007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A891C-7B14-166A-A3BA-79F6E8E36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3FCC5BF-69B1-8281-8BAD-88861BCEB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769" y="0"/>
            <a:ext cx="6166284" cy="43225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FA53F3-F0F5-4362-4434-1CA64B94EA7D}"/>
              </a:ext>
            </a:extLst>
          </p:cNvPr>
          <p:cNvSpPr txBox="1"/>
          <p:nvPr/>
        </p:nvSpPr>
        <p:spPr>
          <a:xfrm>
            <a:off x="241825" y="172240"/>
            <a:ext cx="3559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Calibri" panose="020F0502020204030204" pitchFamily="34" charset="0"/>
                <a:cs typeface="Calibri" panose="020F0502020204030204" pitchFamily="34" charset="0"/>
              </a:rPr>
              <a:t>Your objective: Increased confidence, knowledge and skills of all staff in teaching PE and Sport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06D8B73-1069-A20D-8F57-8B1AA06490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330777"/>
              </p:ext>
            </p:extLst>
          </p:nvPr>
        </p:nvGraphicFramePr>
        <p:xfrm>
          <a:off x="294842" y="694098"/>
          <a:ext cx="5530128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638">
                  <a:extLst>
                    <a:ext uri="{9D8B030D-6E8A-4147-A177-3AD203B41FA5}">
                      <a16:colId xmlns:a16="http://schemas.microsoft.com/office/drawing/2014/main" val="1397519339"/>
                    </a:ext>
                  </a:extLst>
                </a:gridCol>
                <a:gridCol w="1089660">
                  <a:extLst>
                    <a:ext uri="{9D8B030D-6E8A-4147-A177-3AD203B41FA5}">
                      <a16:colId xmlns:a16="http://schemas.microsoft.com/office/drawing/2014/main" val="3874769663"/>
                    </a:ext>
                  </a:extLst>
                </a:gridCol>
                <a:gridCol w="1510964">
                  <a:extLst>
                    <a:ext uri="{9D8B030D-6E8A-4147-A177-3AD203B41FA5}">
                      <a16:colId xmlns:a16="http://schemas.microsoft.com/office/drawing/2014/main" val="279180329"/>
                    </a:ext>
                  </a:extLst>
                </a:gridCol>
                <a:gridCol w="1422736">
                  <a:extLst>
                    <a:ext uri="{9D8B030D-6E8A-4147-A177-3AD203B41FA5}">
                      <a16:colId xmlns:a16="http://schemas.microsoft.com/office/drawing/2014/main" val="1419483341"/>
                    </a:ext>
                  </a:extLst>
                </a:gridCol>
                <a:gridCol w="1009130">
                  <a:extLst>
                    <a:ext uri="{9D8B030D-6E8A-4147-A177-3AD203B41FA5}">
                      <a16:colId xmlns:a16="http://schemas.microsoft.com/office/drawing/2014/main" val="1532179531"/>
                    </a:ext>
                  </a:extLst>
                </a:gridCol>
              </a:tblGrid>
              <a:tr h="226247">
                <a:tc>
                  <a:txBody>
                    <a:bodyPr/>
                    <a:lstStyle/>
                    <a:p>
                      <a:pPr algn="ctr"/>
                      <a:endParaRPr lang="en-US" sz="7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Intent - what is your objective?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b="1" kern="12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Implementation - How will you achieve this?</a:t>
                      </a:r>
                      <a:endParaRPr lang="en-US" sz="7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Impact - What do you hope to see?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Supporting evidence</a:t>
                      </a:r>
                      <a:endParaRPr lang="en-GB" sz="7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67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Key Indicator 1</a:t>
                      </a: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Plan and monitor</a:t>
                      </a:r>
                      <a:br>
                        <a:rPr lang="en-US" sz="7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5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October 2025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Enhance staff confidence, subject knowledge and teaching skills to deliver high quality PE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Provide CPD opportunities through external PE specialists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Facilitate lesson observations, peer support and professional discussions to share effective practice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Monitor planning and teaching to identify areas for further development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Refresher training for swimming coach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staff demonstrate increased confidence and competence in delivering PE, particularly trainee teacher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Pupils develop creativity and enjoyment of PE, whilst demonstrating improved knowledge, participation and achievement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Dance competition involves participation and demonstration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Lesson observations and learning walks demonstrate improved teaching practice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936110"/>
                  </a:ext>
                </a:extLst>
              </a:tr>
              <a:tr h="164253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 impact have you seen?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b="1" kern="12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Are the improvements sustainable? How?</a:t>
                      </a:r>
                      <a:endParaRPr lang="en-US" sz="700" b="1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Supporting evidence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Approx. cost</a:t>
                      </a:r>
                      <a:endParaRPr lang="en-GB" sz="700" b="1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514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Evaluate</a:t>
                      </a:r>
                      <a:r>
                        <a:rPr lang="en-US" sz="7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5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July</a:t>
                      </a: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2026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Staff report greater confidence in the planning/delivery of PE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Pupils are increasingly engaged and participate enthusiastically in lessons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Lesson observations evidence improved practice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n-US" sz="45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Complete PE is used effectively for resources and lesson exemplars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Ongoing coaching, mentoring will continue to develop staff expertise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Mentor will monitor provision provided by student teacher and facilitate best practice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lesson observations records demonstrate improved teaching quality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Complete PE subscription £500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25565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0658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69C9E-67AA-3F69-6298-2FABAAE6F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28FF5A9-AA58-DE6F-B862-5B3888BD0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769" y="0"/>
            <a:ext cx="6166284" cy="43225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D8F61E-148C-155F-6101-FF65E37D4262}"/>
              </a:ext>
            </a:extLst>
          </p:cNvPr>
          <p:cNvSpPr txBox="1"/>
          <p:nvPr/>
        </p:nvSpPr>
        <p:spPr>
          <a:xfrm>
            <a:off x="241825" y="172240"/>
            <a:ext cx="3559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Calibri" panose="020F0502020204030204" pitchFamily="34" charset="0"/>
                <a:cs typeface="Calibri" panose="020F0502020204030204" pitchFamily="34" charset="0"/>
              </a:rPr>
              <a:t>Your objective: Engagement of all pupils in regular physical activity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094E688-6515-9815-BF4B-1059CEF1B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113345"/>
              </p:ext>
            </p:extLst>
          </p:nvPr>
        </p:nvGraphicFramePr>
        <p:xfrm>
          <a:off x="294842" y="694098"/>
          <a:ext cx="5530128" cy="345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638">
                  <a:extLst>
                    <a:ext uri="{9D8B030D-6E8A-4147-A177-3AD203B41FA5}">
                      <a16:colId xmlns:a16="http://schemas.microsoft.com/office/drawing/2014/main" val="1397519339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val="3874769663"/>
                    </a:ext>
                  </a:extLst>
                </a:gridCol>
                <a:gridCol w="1442384">
                  <a:extLst>
                    <a:ext uri="{9D8B030D-6E8A-4147-A177-3AD203B41FA5}">
                      <a16:colId xmlns:a16="http://schemas.microsoft.com/office/drawing/2014/main" val="279180329"/>
                    </a:ext>
                  </a:extLst>
                </a:gridCol>
                <a:gridCol w="1491316">
                  <a:extLst>
                    <a:ext uri="{9D8B030D-6E8A-4147-A177-3AD203B41FA5}">
                      <a16:colId xmlns:a16="http://schemas.microsoft.com/office/drawing/2014/main" val="1419483341"/>
                    </a:ext>
                  </a:extLst>
                </a:gridCol>
                <a:gridCol w="940550">
                  <a:extLst>
                    <a:ext uri="{9D8B030D-6E8A-4147-A177-3AD203B41FA5}">
                      <a16:colId xmlns:a16="http://schemas.microsoft.com/office/drawing/2014/main" val="1532179531"/>
                    </a:ext>
                  </a:extLst>
                </a:gridCol>
              </a:tblGrid>
              <a:tr h="226247">
                <a:tc>
                  <a:txBody>
                    <a:bodyPr/>
                    <a:lstStyle/>
                    <a:p>
                      <a:pPr algn="ctr"/>
                      <a:endParaRPr lang="en-US" sz="7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Intent - what is your objective?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b="1" kern="12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Implementation - How will you achieve this?</a:t>
                      </a:r>
                      <a:endParaRPr lang="en-US" sz="7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Impact - What do you hope to see?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Supporting evidence</a:t>
                      </a:r>
                      <a:endParaRPr lang="en-GB" sz="7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67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Key Indicator 2</a:t>
                      </a: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Plan and monitor</a:t>
                      </a:r>
                      <a:br>
                        <a:rPr lang="en-US" sz="7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5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October 2025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Develop lunchtime play provision to encourage active, purposeful and inclusive participation </a:t>
                      </a:r>
                      <a:r>
                        <a:rPr lang="en-US" sz="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eg</a:t>
                      </a: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Dancing area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Play area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New apparatus area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Play buddy training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Provide a wide range of quality equipment / games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Gather pupil voice to understand wants and needs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Training for MSA team on role of </a:t>
                      </a:r>
                      <a:r>
                        <a:rPr lang="en-US" sz="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playbuddies</a:t>
                      </a:r>
                      <a:endParaRPr lang="en-US" sz="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Free swimming lessons available to all children in EYFS and KS1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TA/MSAs confidently leading physical activities and role modelling active lifestyles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 areas being used for PE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happier, more active playground that meets the needs of all pupils, including SEND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Regular playground monitoring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Staff/pupil voice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936110"/>
                  </a:ext>
                </a:extLst>
              </a:tr>
              <a:tr h="164253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 impact have you seen?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b="1" kern="12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Are the improvements sustainable? How?</a:t>
                      </a:r>
                      <a:endParaRPr lang="en-US" sz="700" b="1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Supporting evidence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Approx. cost</a:t>
                      </a:r>
                      <a:endParaRPr lang="en-GB" sz="700" b="1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514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Evaluate</a:t>
                      </a:r>
                      <a:r>
                        <a:rPr lang="en-US" sz="7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5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July 2026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Play buddies leading a broad range of activities and actively engaging children who are not always physically active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Lunchtimes more active and enjoyable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Less low level </a:t>
                      </a:r>
                      <a:r>
                        <a:rPr lang="en-US" sz="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behaviour</a:t>
                      </a: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incidents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Partaking in swimming lessons has seen an increase in independence and confidence in children across all areas of the curriculum.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Children taught how to look after the resources and given specific time to tidy away properly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Regular checks of equipment and its condition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 areas are inviting and well resources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Pupil voice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Equipment/resources / play area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£5000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Swimming costs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£2000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25565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1167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69C9E-67AA-3F69-6298-2FABAAE6F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28FF5A9-AA58-DE6F-B862-5B3888BD0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769" y="0"/>
            <a:ext cx="6166284" cy="43225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D8F61E-148C-155F-6101-FF65E37D4262}"/>
              </a:ext>
            </a:extLst>
          </p:cNvPr>
          <p:cNvSpPr txBox="1"/>
          <p:nvPr/>
        </p:nvSpPr>
        <p:spPr>
          <a:xfrm>
            <a:off x="241825" y="172240"/>
            <a:ext cx="3559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Calibri" panose="020F0502020204030204" pitchFamily="34" charset="0"/>
                <a:cs typeface="Calibri" panose="020F0502020204030204" pitchFamily="34" charset="0"/>
              </a:rPr>
              <a:t>Your objective: The profile of PE/Sport is raised across the school as a tool for whole school improvement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094E688-6515-9815-BF4B-1059CEF1B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483026"/>
              </p:ext>
            </p:extLst>
          </p:nvPr>
        </p:nvGraphicFramePr>
        <p:xfrm>
          <a:off x="301309" y="596929"/>
          <a:ext cx="5530128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638">
                  <a:extLst>
                    <a:ext uri="{9D8B030D-6E8A-4147-A177-3AD203B41FA5}">
                      <a16:colId xmlns:a16="http://schemas.microsoft.com/office/drawing/2014/main" val="1397519339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val="3874769663"/>
                    </a:ext>
                  </a:extLst>
                </a:gridCol>
                <a:gridCol w="1442384">
                  <a:extLst>
                    <a:ext uri="{9D8B030D-6E8A-4147-A177-3AD203B41FA5}">
                      <a16:colId xmlns:a16="http://schemas.microsoft.com/office/drawing/2014/main" val="279180329"/>
                    </a:ext>
                  </a:extLst>
                </a:gridCol>
                <a:gridCol w="1491316">
                  <a:extLst>
                    <a:ext uri="{9D8B030D-6E8A-4147-A177-3AD203B41FA5}">
                      <a16:colId xmlns:a16="http://schemas.microsoft.com/office/drawing/2014/main" val="1419483341"/>
                    </a:ext>
                  </a:extLst>
                </a:gridCol>
                <a:gridCol w="940550">
                  <a:extLst>
                    <a:ext uri="{9D8B030D-6E8A-4147-A177-3AD203B41FA5}">
                      <a16:colId xmlns:a16="http://schemas.microsoft.com/office/drawing/2014/main" val="1532179531"/>
                    </a:ext>
                  </a:extLst>
                </a:gridCol>
              </a:tblGrid>
              <a:tr h="226247">
                <a:tc>
                  <a:txBody>
                    <a:bodyPr/>
                    <a:lstStyle/>
                    <a:p>
                      <a:pPr algn="ctr"/>
                      <a:endParaRPr lang="en-US" sz="7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Intent - what is your objective?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b="1" kern="12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Implementation - How will you achieve this?</a:t>
                      </a:r>
                      <a:endParaRPr lang="en-US" sz="7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Impact - What do you hope to see?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Supporting evidence</a:t>
                      </a:r>
                      <a:endParaRPr lang="en-GB" sz="7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675785"/>
                  </a:ext>
                </a:extLst>
              </a:tr>
              <a:tr h="141706"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Key indicator 3</a:t>
                      </a: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Plan and monitor</a:t>
                      </a:r>
                      <a:br>
                        <a:rPr lang="en-US" sz="7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5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October 2025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Raise the profile of PE, physical activity and healthy lifestyles across the school community, </a:t>
                      </a:r>
                      <a:r>
                        <a:rPr lang="en-US" sz="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eg</a:t>
                      </a: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Workshops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Sports day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Wheels day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Mini marathon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Walk a mile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Deliver workshops focused on healthy eating and physical activity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Organise</a:t>
                      </a: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promote ‘Walk to School Week’, ‘Wheels Day’, ‘Mini Marathon’.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Share healthy lifestyle messages through assemblies, newsletters and curriculum links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Zumba disco events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Swimming lessons (free to children)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Increased awareness of the benefits of physical activity and healthy living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Greater participation in physical activity initiatives across all pupil groups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Improved pupil understanding of healthy lifestyle choices and the importance of regular exercise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Stronger culture of physical activity across the school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Staff/pupil voice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Newsletter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Walk to school week data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936110"/>
                  </a:ext>
                </a:extLst>
              </a:tr>
              <a:tr h="164253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 impact have you seen?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b="1" kern="12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Are the improvements sustainable? How?</a:t>
                      </a:r>
                      <a:endParaRPr lang="en-US" sz="700" b="1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Supporting evidence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Approx. cost</a:t>
                      </a:r>
                      <a:endParaRPr lang="en-GB" sz="700" b="1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514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Evaluate</a:t>
                      </a:r>
                      <a:r>
                        <a:rPr lang="en-US" sz="7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5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5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July 2026</a:t>
                      </a: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Pupil voice and cross curricular links, </a:t>
                      </a:r>
                      <a:r>
                        <a:rPr lang="en-US" sz="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eg</a:t>
                      </a: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science, D &amp; T, </a:t>
                      </a:r>
                      <a:r>
                        <a:rPr lang="en-US" sz="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maths</a:t>
                      </a: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outdoor learning days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Participation levels in walk to school week have increased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Staff report increased awareness and discussion of healthy lifestyle choices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Pupils are enthusiastic about taking part in active events and challenges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Partaking in swimming lessons has seen an increase in independence and confidence in children across all areas of the curriculum.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Annual participation in Walk to School Week, Mini Marathon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Embedding healthy lifestyle promotion through assemblies, newsletters and curriculum planning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168 children took part on at least one day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100% of children took part in wheels day and mini marathon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£150 walk to school week packs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£200 mini marathon/ wheels day certificates/medals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£ 1000 for workshops / physical activity events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Swimming lessons £2000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25565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5039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69C9E-67AA-3F69-6298-2FABAAE6F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28FF5A9-AA58-DE6F-B862-5B3888BD0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769" y="0"/>
            <a:ext cx="6166284" cy="43225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D8F61E-148C-155F-6101-FF65E37D4262}"/>
              </a:ext>
            </a:extLst>
          </p:cNvPr>
          <p:cNvSpPr txBox="1"/>
          <p:nvPr/>
        </p:nvSpPr>
        <p:spPr>
          <a:xfrm>
            <a:off x="241825" y="172240"/>
            <a:ext cx="3559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Calibri" panose="020F0502020204030204" pitchFamily="34" charset="0"/>
                <a:cs typeface="Calibri" panose="020F0502020204030204" pitchFamily="34" charset="0"/>
              </a:rPr>
              <a:t>Your objective: Broader experience of a range of sports and activities ordered to all pupils	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094E688-6515-9815-BF4B-1059CEF1B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465141"/>
              </p:ext>
            </p:extLst>
          </p:nvPr>
        </p:nvGraphicFramePr>
        <p:xfrm>
          <a:off x="241825" y="694098"/>
          <a:ext cx="5530128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801">
                  <a:extLst>
                    <a:ext uri="{9D8B030D-6E8A-4147-A177-3AD203B41FA5}">
                      <a16:colId xmlns:a16="http://schemas.microsoft.com/office/drawing/2014/main" val="1397519339"/>
                    </a:ext>
                  </a:extLst>
                </a:gridCol>
                <a:gridCol w="1127077">
                  <a:extLst>
                    <a:ext uri="{9D8B030D-6E8A-4147-A177-3AD203B41FA5}">
                      <a16:colId xmlns:a16="http://schemas.microsoft.com/office/drawing/2014/main" val="3874769663"/>
                    </a:ext>
                  </a:extLst>
                </a:gridCol>
                <a:gridCol w="1442384">
                  <a:extLst>
                    <a:ext uri="{9D8B030D-6E8A-4147-A177-3AD203B41FA5}">
                      <a16:colId xmlns:a16="http://schemas.microsoft.com/office/drawing/2014/main" val="279180329"/>
                    </a:ext>
                  </a:extLst>
                </a:gridCol>
                <a:gridCol w="1491316">
                  <a:extLst>
                    <a:ext uri="{9D8B030D-6E8A-4147-A177-3AD203B41FA5}">
                      <a16:colId xmlns:a16="http://schemas.microsoft.com/office/drawing/2014/main" val="1419483341"/>
                    </a:ext>
                  </a:extLst>
                </a:gridCol>
                <a:gridCol w="940550">
                  <a:extLst>
                    <a:ext uri="{9D8B030D-6E8A-4147-A177-3AD203B41FA5}">
                      <a16:colId xmlns:a16="http://schemas.microsoft.com/office/drawing/2014/main" val="1532179531"/>
                    </a:ext>
                  </a:extLst>
                </a:gridCol>
              </a:tblGrid>
              <a:tr h="226247">
                <a:tc>
                  <a:txBody>
                    <a:bodyPr/>
                    <a:lstStyle/>
                    <a:p>
                      <a:pPr algn="ctr"/>
                      <a:endParaRPr lang="en-US" sz="7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Intent - what is your objective?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b="1" kern="12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Implementation - How will you achieve this?</a:t>
                      </a:r>
                      <a:endParaRPr lang="en-US" sz="7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Impact - What do you hope to see?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Supporting evidence</a:t>
                      </a:r>
                      <a:endParaRPr lang="en-GB" sz="7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67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Key Indicator 4</a:t>
                      </a: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Plan and monitor</a:t>
                      </a:r>
                      <a:br>
                        <a:rPr lang="en-US" sz="7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5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October 25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Ensure sufficient high quality PE equipment is available to </a:t>
                      </a:r>
                      <a:r>
                        <a:rPr lang="en-US" sz="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maximise</a:t>
                      </a: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participation and activity levels during lessons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Provide adapted resources to support SEND pupils and remove barriers to participation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Purchase a wider range of high-quality equipment to support learning opportunities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Invest in suitable PE equipment to support SEN pupils to fully participate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Increased participation and engagement in PE lessons from all pupils, including those with SEN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Pupils experience a wider range of sports and physical activities, 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Reduced barriers to participation and greater equality of access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High-quality resources support teachers in delivering PE lessons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Lesson observations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Equipment audits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Staff/ pupil feedback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936110"/>
                  </a:ext>
                </a:extLst>
              </a:tr>
              <a:tr h="164253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 impact have you seen?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b="1" kern="12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Are the improvements sustainable? How?</a:t>
                      </a:r>
                      <a:endParaRPr lang="en-US" sz="700" b="1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Supporting evidence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Approx. cost</a:t>
                      </a:r>
                      <a:endParaRPr lang="en-GB" sz="700" b="1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514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Evaluate</a:t>
                      </a:r>
                      <a:r>
                        <a:rPr lang="en-US" sz="7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5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July 2026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Increased pupil engagement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Wide range of sports taught to children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SEN pupils able to access activities more independently and use physical equipment outside of the lesson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Continued resource audits will ensure equipment is fit for purpose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Future PE and sport premium funding can be used to replenish and expand resources where required.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Audit outcomes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Lesson observations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SEN pupil participation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Staff/pupil feedback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 Equipment and </a:t>
                      </a:r>
                      <a:r>
                        <a:rPr lang="en-US" sz="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resource renewal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£5000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n-US" sz="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25565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9430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07E74-3833-29CE-207E-3CF48DC16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5AEBBDF-DE55-F66C-1809-BA1423BE9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769" y="0"/>
            <a:ext cx="6166284" cy="43225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9E5778-2ABF-786D-E9E1-7E651E56A44F}"/>
              </a:ext>
            </a:extLst>
          </p:cNvPr>
          <p:cNvSpPr txBox="1"/>
          <p:nvPr/>
        </p:nvSpPr>
        <p:spPr>
          <a:xfrm>
            <a:off x="241825" y="172240"/>
            <a:ext cx="35593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Calibri" panose="020F0502020204030204" pitchFamily="34" charset="0"/>
                <a:cs typeface="Calibri" panose="020F0502020204030204" pitchFamily="34" charset="0"/>
              </a:rPr>
              <a:t>Your objective: Increased participation in competitive sport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9DC3219-B457-2767-3A43-739FED7A8C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279094"/>
              </p:ext>
            </p:extLst>
          </p:nvPr>
        </p:nvGraphicFramePr>
        <p:xfrm>
          <a:off x="294842" y="694098"/>
          <a:ext cx="5530128" cy="358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543">
                  <a:extLst>
                    <a:ext uri="{9D8B030D-6E8A-4147-A177-3AD203B41FA5}">
                      <a16:colId xmlns:a16="http://schemas.microsoft.com/office/drawing/2014/main" val="1397519339"/>
                    </a:ext>
                  </a:extLst>
                </a:gridCol>
                <a:gridCol w="1128335">
                  <a:extLst>
                    <a:ext uri="{9D8B030D-6E8A-4147-A177-3AD203B41FA5}">
                      <a16:colId xmlns:a16="http://schemas.microsoft.com/office/drawing/2014/main" val="3874769663"/>
                    </a:ext>
                  </a:extLst>
                </a:gridCol>
                <a:gridCol w="1442384">
                  <a:extLst>
                    <a:ext uri="{9D8B030D-6E8A-4147-A177-3AD203B41FA5}">
                      <a16:colId xmlns:a16="http://schemas.microsoft.com/office/drawing/2014/main" val="279180329"/>
                    </a:ext>
                  </a:extLst>
                </a:gridCol>
                <a:gridCol w="1491316">
                  <a:extLst>
                    <a:ext uri="{9D8B030D-6E8A-4147-A177-3AD203B41FA5}">
                      <a16:colId xmlns:a16="http://schemas.microsoft.com/office/drawing/2014/main" val="1419483341"/>
                    </a:ext>
                  </a:extLst>
                </a:gridCol>
                <a:gridCol w="940550">
                  <a:extLst>
                    <a:ext uri="{9D8B030D-6E8A-4147-A177-3AD203B41FA5}">
                      <a16:colId xmlns:a16="http://schemas.microsoft.com/office/drawing/2014/main" val="1532179531"/>
                    </a:ext>
                  </a:extLst>
                </a:gridCol>
              </a:tblGrid>
              <a:tr h="226247">
                <a:tc>
                  <a:txBody>
                    <a:bodyPr/>
                    <a:lstStyle/>
                    <a:p>
                      <a:pPr algn="ctr"/>
                      <a:endParaRPr lang="en-US" sz="7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Intent - what is your objective?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b="1" kern="12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Implementation - How will you achieve this?</a:t>
                      </a:r>
                      <a:endParaRPr lang="en-US" sz="7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Impact - What do you hope to see?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Supporting evidence</a:t>
                      </a:r>
                      <a:endParaRPr lang="en-GB" sz="70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67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Key indicator 5</a:t>
                      </a: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Plan and monitor</a:t>
                      </a:r>
                      <a:br>
                        <a:rPr lang="en-US" sz="7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5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October 2025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Increase children’s participation in competitive sport, </a:t>
                      </a:r>
                      <a:r>
                        <a:rPr lang="en-US" sz="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eg</a:t>
                      </a: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KS1 sporting festivals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Organise</a:t>
                      </a: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promote a range of competitive opportunities throughout the year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Ensure opportunities are inclusive and accessible to all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Celebrate participations and achievement through assemblies and newsletters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Increased participation in competitive sport across KS1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Pupils demonstrate greater confidence, teamwork, resilience and sportsmanship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More children develop a positive attitude towards physical activity and are motivated to take part.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Representation of different pupil groups in competitive events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 children partake in swimming lessons 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Pupil / staff voice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Photographic evidence in newsletters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936110"/>
                  </a:ext>
                </a:extLst>
              </a:tr>
              <a:tr h="164253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 impact have you seen?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b="1" kern="1200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Are the improvements sustainable? How?</a:t>
                      </a:r>
                      <a:endParaRPr lang="en-US" sz="700" b="1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Supporting evidence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solidFill>
                            <a:sysClr val="windowText" lastClr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Approx. cost</a:t>
                      </a:r>
                      <a:endParaRPr lang="en-GB" sz="700" b="1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4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514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5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Evaluate</a:t>
                      </a:r>
                      <a:r>
                        <a:rPr lang="en-US" sz="7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5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July 2026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Pupils have participated in a wider range of competitive sporting events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Staff report on pupil’s excellent teamwork, encouragement and in ‘representing the school well’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Partaking in swimming lessons has seen an increase in independence and confidence in children across all areas of the curriculum.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Continue to build links with SSP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Continue to identify and encourage less active pupils to participate</a:t>
                      </a:r>
                    </a:p>
                    <a:p>
                      <a:pPr marL="171450" marR="0" lvl="0" indent="-17145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Celebrate participation and success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Newsletter articles, evidence participation and results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Staffing and equipment costs: £ 1500</a:t>
                      </a:r>
                    </a:p>
                    <a:p>
                      <a:pPr marL="0" marR="0" lvl="0" indent="0" algn="l" defTabSz="57598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Swimming costs £2000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n-US" sz="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25565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3486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346</TotalTime>
  <Words>2921</Words>
  <Application>Microsoft Office PowerPoint</Application>
  <PresentationFormat>Custom</PresentationFormat>
  <Paragraphs>416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Rock</dc:creator>
  <cp:lastModifiedBy>Debbie Knights</cp:lastModifiedBy>
  <cp:revision>29</cp:revision>
  <dcterms:created xsi:type="dcterms:W3CDTF">2025-10-08T18:09:30Z</dcterms:created>
  <dcterms:modified xsi:type="dcterms:W3CDTF">2026-09-29T14:53:45Z</dcterms:modified>
</cp:coreProperties>
</file>